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3"/>
  </p:notesMasterIdLst>
  <p:handoutMasterIdLst>
    <p:handoutMasterId r:id="rId14"/>
  </p:handoutMasterIdLst>
  <p:sldIdLst>
    <p:sldId id="265" r:id="rId2"/>
    <p:sldId id="270" r:id="rId3"/>
    <p:sldId id="276" r:id="rId4"/>
    <p:sldId id="277" r:id="rId5"/>
    <p:sldId id="280" r:id="rId6"/>
    <p:sldId id="284" r:id="rId7"/>
    <p:sldId id="282" r:id="rId8"/>
    <p:sldId id="274" r:id="rId9"/>
    <p:sldId id="278" r:id="rId10"/>
    <p:sldId id="271" r:id="rId11"/>
    <p:sldId id="283" r:id="rId12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A375"/>
    <a:srgbClr val="9966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9986" autoAdjust="0"/>
  </p:normalViewPr>
  <p:slideViewPr>
    <p:cSldViewPr snapToGrid="0" snapToObjects="1">
      <p:cViewPr varScale="1">
        <p:scale>
          <a:sx n="47" d="100"/>
          <a:sy n="47" d="100"/>
        </p:scale>
        <p:origin x="202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5" d="100"/>
          <a:sy n="105" d="100"/>
        </p:scale>
        <p:origin x="23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3B60C19-A565-4AE7-869D-ADCA37F6C0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de-CH"/>
              <a:t>Endzeitreden Jesu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F1BCAA-4346-4662-9BCA-5404DFEB95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D2ECACE-38AD-4E27-80F6-41F17DF1F8D5}" type="datetime1">
              <a:rPr lang="de-DE" smtClean="0"/>
              <a:t>25.07.2023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22A4A8-2FAB-43F1-9A7E-055F6AB3AC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CH"/>
              <a:t>(c) Hansruedi Tremp, BIBLE COLLEGE ST. GALLEN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84B24C-E9D1-4115-AC12-585A84D4A3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4A8FFF2-166D-4486-A3B2-01A2930EBD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807823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97657" cy="51350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ctr">
              <a:defRPr sz="1900" b="1"/>
            </a:lvl1pPr>
          </a:lstStyle>
          <a:p>
            <a:r>
              <a:rPr lang="de-CH"/>
              <a:t>Los discursos de Jesús sobre el final de los tiempos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870927" y="9721106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4DD8C9B-285A-4C6D-AF0E-538FCF60172E}" type="datetime1">
              <a:rPr lang="de-DE" smtClean="0"/>
              <a:t>25.07.2023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60007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65886" y="4142128"/>
            <a:ext cx="6245326" cy="5491757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dirty="0"/>
              <a:t>Editar formato de texto maestro</a:t>
            </a:r>
          </a:p>
          <a:p>
            <a:pPr lvl="1"/>
            <a:r>
              <a:rPr lang="de-DE" dirty="0"/>
              <a:t>Segundo nivel</a:t>
            </a:r>
          </a:p>
          <a:p>
            <a:pPr lvl="2"/>
            <a:r>
              <a:rPr lang="de-DE" dirty="0"/>
              <a:t>Tercer nivel</a:t>
            </a:r>
          </a:p>
          <a:p>
            <a:pPr lvl="3"/>
            <a:r>
              <a:rPr lang="de-DE" dirty="0"/>
              <a:t>Cuarto nivel</a:t>
            </a:r>
          </a:p>
          <a:p>
            <a:pPr lvl="4"/>
            <a:r>
              <a:rPr lang="de-DE" dirty="0"/>
              <a:t>Quinto nivel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-2" y="9721107"/>
            <a:ext cx="4021295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DE" dirty="0"/>
              <a:t>(c) Hansruedi Tremp, COLEGIO BÍBLICO ST. GALLEN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F6EE4A7-BE8E-CC4F-9571-75FA00C3C8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7199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79425" y="4142128"/>
            <a:ext cx="6331787" cy="5491757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CH"/>
              <a:t>Los discursos de Jesús sobre el final de los tiempos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0BA88FF-165C-4E29-B09F-3AD383949985}" type="datetime1">
              <a:rPr lang="de-DE" smtClean="0"/>
              <a:t>25.07.2023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(c) Hansruedi Tremp, COLEGIO BÍBLICO ST. GALLEN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EE4A7-BE8E-CC4F-9571-75FA00C3C84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636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Intensificación de las contracciones</a:t>
            </a:r>
          </a:p>
          <a:p>
            <a:endParaRPr lang="de-CH" dirty="0"/>
          </a:p>
          <a:p>
            <a:r>
              <a:rPr lang="de-CH" dirty="0"/>
              <a:t>2 Timoteo 3:1-4 (SLT)</a:t>
            </a:r>
          </a:p>
          <a:p>
            <a:r>
              <a:rPr lang="de-CH" dirty="0"/>
              <a:t>1 Pero sabed esto: </a:t>
            </a:r>
            <a:r>
              <a:rPr lang="de-CH" dirty="0" err="1"/>
              <a:t>que </a:t>
            </a:r>
            <a:r>
              <a:rPr lang="de-CH" dirty="0"/>
              <a:t>en los últimos días habrá tiempos malos. </a:t>
            </a:r>
          </a:p>
          <a:p>
            <a:r>
              <a:rPr lang="de-CH" dirty="0"/>
              <a:t>2 Porque la gente se amará a sí misma, será avara de dinero, jactanciosa, arrogante, blasfema, desobediente a los padres, ingrata, impía, </a:t>
            </a:r>
          </a:p>
          <a:p>
            <a:r>
              <a:rPr lang="de-CH" dirty="0"/>
              <a:t>3 desamorado, implacable, calumniador, desenfrenado, violento, hostil al bien, </a:t>
            </a:r>
          </a:p>
          <a:p>
            <a:r>
              <a:rPr lang="de-CH" dirty="0"/>
              <a:t>4 Traidores, imprudentes, engreídos; aman el placer más que a Dios;</a:t>
            </a:r>
          </a:p>
          <a:p>
            <a:endParaRPr lang="de-CH" dirty="0"/>
          </a:p>
          <a:p>
            <a:r>
              <a:rPr lang="de-CH" dirty="0"/>
              <a:t>Referencia a Daniel 9:25-27 (SLT)</a:t>
            </a:r>
          </a:p>
          <a:p>
            <a:r>
              <a:rPr lang="de-CH" dirty="0"/>
              <a:t>25 Sabed y entended, pues, que desde que </a:t>
            </a:r>
            <a:r>
              <a:rPr lang="de-CH" dirty="0" err="1"/>
              <a:t>se dio la </a:t>
            </a:r>
            <a:r>
              <a:rPr lang="de-CH" dirty="0"/>
              <a:t>orden de restaurar y edificar Jerusalén hasta el ungido, el príncipe, pasarán 7 semanas y 62 semanas; se volverán a construir caminos y trincheras, y en tiempo angustioso. </a:t>
            </a:r>
          </a:p>
          <a:p>
            <a:r>
              <a:rPr lang="de-CH" dirty="0"/>
              <a:t>26 Y después de las 62 semanas el ungido será cortado, y nada le será dado; pero la ciudad y el santuario serán destruidos por el pueblo del príncipe que ha de venir, y será sumergida en el diluvio desbordante; y hasta el fin habrá guerra, desolaciones determinadas. </a:t>
            </a:r>
          </a:p>
          <a:p>
            <a:r>
              <a:rPr lang="de-CH" dirty="0"/>
              <a:t>27 Y </a:t>
            </a:r>
            <a:r>
              <a:rPr lang="de-CH" b="1" dirty="0"/>
              <a:t>hará un pacto firme </a:t>
            </a:r>
            <a:r>
              <a:rPr lang="de-CH" dirty="0"/>
              <a:t>con los muchos </a:t>
            </a:r>
            <a:r>
              <a:rPr lang="de-CH" b="1" dirty="0"/>
              <a:t>durante una semana (semana de 7 años)</a:t>
            </a:r>
            <a:r>
              <a:rPr lang="de-CH" dirty="0"/>
              <a:t>; y a la mitad de la semana hará que cesen los sacrificios y las ofrendas de grano, y junto al ala se erigirá una </a:t>
            </a:r>
            <a:r>
              <a:rPr lang="de-CH" dirty="0" err="1"/>
              <a:t>abominación </a:t>
            </a:r>
            <a:r>
              <a:rPr lang="de-CH" dirty="0"/>
              <a:t>desoladora, hasta que la destrucción decidida se derrame sobre el desolador.</a:t>
            </a:r>
          </a:p>
          <a:p>
            <a:endParaRPr lang="de-CH" dirty="0"/>
          </a:p>
          <a:p>
            <a:r>
              <a:rPr lang="de-CH" dirty="0"/>
              <a:t>Referencia a Apocalipsis 6-10</a:t>
            </a:r>
          </a:p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CH"/>
              <a:t>Los discursos de Jesús sobre el final de los tiempos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4050906-A6BC-4F65-90AE-F0F790FE5D2A}" type="datetime1">
              <a:rPr lang="de-DE" smtClean="0"/>
              <a:t>25.07.2023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(c) Hansruedi Tremp, COLEGIO BÍBLICO ST. GALLEN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EE4A7-BE8E-CC4F-9571-75FA00C3C84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03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Creación – Cruz – el regreso de Jesucristo – la Nueva Jerusalén</a:t>
            </a:r>
          </a:p>
          <a:p>
            <a:endParaRPr lang="es-ES" dirty="0"/>
          </a:p>
          <a:p>
            <a:r>
              <a:rPr lang="es-ES" dirty="0"/>
              <a:t>Lukas 21,5–7 (NBLA)</a:t>
            </a:r>
          </a:p>
          <a:p>
            <a:r>
              <a:rPr lang="es-ES" dirty="0"/>
              <a:t>5 Mientras algunos estaban hablando del templo, de cómo estaba adornado con hermosas piedras y ofrendas votivas, Jesús dijo: </a:t>
            </a:r>
          </a:p>
          <a:p>
            <a:r>
              <a:rPr lang="es-ES" dirty="0"/>
              <a:t>6 «En cuanto a estas cosas que ustedes están mirando, vendrán días en que no quedará piedra sobre piedra que no sea derribada». </a:t>
            </a:r>
          </a:p>
          <a:p>
            <a:r>
              <a:rPr lang="es-ES" dirty="0"/>
              <a:t>7 Ellos le preguntaron: «Maestro, ¿</a:t>
            </a:r>
            <a:r>
              <a:rPr lang="es-ES" b="1" dirty="0"/>
              <a:t>cuándo</a:t>
            </a:r>
            <a:r>
              <a:rPr lang="es-ES" dirty="0"/>
              <a:t> sucederá esto, y </a:t>
            </a:r>
            <a:r>
              <a:rPr lang="es-ES" b="1" dirty="0"/>
              <a:t>qué señal </a:t>
            </a:r>
            <a:r>
              <a:rPr lang="es-ES" dirty="0"/>
              <a:t>habrá cuando estas cosas vayan a suceder?»</a:t>
            </a:r>
          </a:p>
          <a:p>
            <a:endParaRPr lang="es-ES" dirty="0"/>
          </a:p>
          <a:p>
            <a:r>
              <a:rPr lang="es-ES" dirty="0"/>
              <a:t>Textos paralelos: </a:t>
            </a: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Mt 24,1-3 y </a:t>
            </a:r>
            <a:r>
              <a:rPr lang="de-CH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 13,1-4</a:t>
            </a:r>
          </a:p>
          <a:p>
            <a:endParaRPr lang="es-ES" dirty="0"/>
          </a:p>
          <a:p>
            <a:r>
              <a:rPr lang="de-CH" dirty="0" err="1"/>
              <a:t>Apasionante</a:t>
            </a:r>
            <a:r>
              <a:rPr lang="de-CH" dirty="0"/>
              <a:t>: la cuestión de la </a:t>
            </a:r>
            <a:r>
              <a:rPr lang="de-CH" dirty="0" err="1"/>
              <a:t>parusía</a:t>
            </a:r>
            <a:r>
              <a:rPr lang="de-CH" dirty="0"/>
              <a:t> (Segunda Venida, ¡o más bien aparición </a:t>
            </a:r>
            <a:r>
              <a:rPr lang="de-CH" dirty="0" err="1"/>
              <a:t>aquí</a:t>
            </a:r>
            <a:r>
              <a:rPr lang="de-CH" dirty="0"/>
              <a:t>!) – </a:t>
            </a:r>
            <a:r>
              <a:rPr lang="de-CH" dirty="0" err="1"/>
              <a:t>Cuando</a:t>
            </a:r>
            <a:r>
              <a:rPr lang="de-CH" dirty="0"/>
              <a:t> </a:t>
            </a:r>
            <a:r>
              <a:rPr lang="de-CH" dirty="0" err="1"/>
              <a:t>viene</a:t>
            </a:r>
            <a:r>
              <a:rPr lang="de-CH" dirty="0"/>
              <a:t> </a:t>
            </a:r>
            <a:r>
              <a:rPr lang="de-CH" dirty="0" err="1"/>
              <a:t>nuestro</a:t>
            </a:r>
            <a:r>
              <a:rPr lang="de-CH" dirty="0"/>
              <a:t> Señor Jesucristo en </a:t>
            </a:r>
            <a:r>
              <a:rPr lang="de-CH" dirty="0" err="1"/>
              <a:t>poder</a:t>
            </a:r>
            <a:r>
              <a:rPr lang="de-CH" dirty="0"/>
              <a:t> y </a:t>
            </a:r>
            <a:r>
              <a:rPr lang="de-CH" dirty="0" err="1"/>
              <a:t>gloria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CH"/>
              <a:t>Los discursos de Jesús sobre el final de los tiempos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232DAA2-14D9-4980-8504-27C975E5D933}" type="datetime1">
              <a:rPr lang="de-DE" smtClean="0"/>
              <a:t>25.07.2023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(c) Hansruedi Tremp, COLEGIO BÍBLICO ST. GALLEN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EE4A7-BE8E-CC4F-9571-75FA00C3C84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05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Lukas 21,8–19 (NBLA)</a:t>
            </a:r>
          </a:p>
          <a:p>
            <a:r>
              <a:rPr lang="es-ES" dirty="0"/>
              <a:t>8Jesús respondió: “Cuídense de no ser engañados; porque muchos vendrán en Mi nombre, diciendo: “Yo soy el Cristo”, y: “El tiempo está cerca”. No los sigan. </a:t>
            </a:r>
          </a:p>
          <a:p>
            <a:endParaRPr lang="de-CH" dirty="0"/>
          </a:p>
          <a:p>
            <a:r>
              <a:rPr lang="de-CH" dirty="0"/>
              <a:t>Véase 1 Timoteo 4:1-5 (SLT).</a:t>
            </a:r>
          </a:p>
          <a:p>
            <a:r>
              <a:rPr lang="de-CH" dirty="0"/>
              <a:t>1 Pero el Espíritu dice expresamente </a:t>
            </a:r>
            <a:r>
              <a:rPr lang="de-CH" dirty="0" err="1"/>
              <a:t>que </a:t>
            </a:r>
            <a:r>
              <a:rPr lang="de-CH" dirty="0"/>
              <a:t>en los últimos tiempos algunos se apartarán de la fe y se volverán hacia espíritus engañosos y enseñanzas de demonios. </a:t>
            </a:r>
          </a:p>
          <a:p>
            <a:r>
              <a:rPr lang="de-CH" dirty="0"/>
              <a:t>2 por la hipocresía de los mentirosos marcados en su propia conciencia. </a:t>
            </a:r>
          </a:p>
          <a:p>
            <a:r>
              <a:rPr lang="de-CH" dirty="0"/>
              <a:t>3 Prohíben casarse y comer los alimentos que Dios ha creado, para que los utilicen con acción de gracias los que creen y conocen la verdad. </a:t>
            </a:r>
          </a:p>
          <a:p>
            <a:r>
              <a:rPr lang="de-CH" dirty="0"/>
              <a:t>4 Porque todo lo que Dios ha creado es bueno, y nada es reprobable si se recibe con acción de gracias; </a:t>
            </a:r>
          </a:p>
          <a:p>
            <a:r>
              <a:rPr lang="de-CH" dirty="0"/>
              <a:t>5 </a:t>
            </a:r>
            <a:r>
              <a:rPr lang="de-CH" dirty="0" err="1"/>
              <a:t>porque</a:t>
            </a:r>
            <a:r>
              <a:rPr lang="de-CH" dirty="0"/>
              <a:t> está santificada por la palabra de Dios y la oración.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CH"/>
              <a:t>Los discursos de Jesús sobre el final de los tiempos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83EC007-499F-47BE-8E7A-21B8B2E6162C}" type="datetime1">
              <a:rPr lang="de-DE" smtClean="0"/>
              <a:t>25.07.2023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(c) Hansruedi Tremp, COLEGIO BÍBLICO ST. GALLEN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EE4A7-BE8E-CC4F-9571-75FA00C3C84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867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Lukas 21,9 (NBLA)</a:t>
            </a:r>
          </a:p>
          <a:p>
            <a:r>
              <a:rPr lang="es-ES" dirty="0"/>
              <a:t>9 »Y cuando oigan de guerras y disturbios, no se aterroricen; porque estas cosas tienen que suceder primero, pero el fin no sucederá inmediatamente».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/>
              <a:t>textos</a:t>
            </a:r>
            <a:r>
              <a:rPr lang="de-CH" dirty="0"/>
              <a:t> </a:t>
            </a:r>
            <a:r>
              <a:rPr lang="de-CH" dirty="0" err="1"/>
              <a:t>paralelos</a:t>
            </a:r>
            <a:r>
              <a:rPr lang="de-CH" dirty="0"/>
              <a:t> en Mateo y Marcos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Mt 24,8 Todo esto es el principio de los dolores de </a:t>
            </a:r>
            <a:r>
              <a:rPr lang="de-CH" dirty="0" err="1"/>
              <a:t>parto</a:t>
            </a:r>
            <a:r>
              <a:rPr lang="de-CH" dirty="0"/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CH"/>
              <a:t>Los discursos de Jesús sobre el final de los tiempos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FD63F9B-8F9E-4CBB-B6B3-83D5C469E957}" type="datetime1">
              <a:rPr lang="de-DE" smtClean="0"/>
              <a:t>25.07.2023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(c) Hansruedi Tremp, COLEGIO BÍBLICO ST. GALLEN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EE4A7-BE8E-CC4F-9571-75FA00C3C84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290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toda esta época, hasta que viene Jesucristo</a:t>
            </a:r>
          </a:p>
          <a:p>
            <a:endParaRPr lang="es-ES" dirty="0"/>
          </a:p>
          <a:p>
            <a:r>
              <a:rPr lang="es-ES" dirty="0"/>
              <a:t>Lukas 21,10-11 (NBLA)</a:t>
            </a:r>
          </a:p>
          <a:p>
            <a:r>
              <a:rPr lang="es-ES" dirty="0"/>
              <a:t>10 Entonces les dijo: «Se levantará nación contra nación y reino contra reino; </a:t>
            </a:r>
          </a:p>
          <a:p>
            <a:r>
              <a:rPr lang="es-ES" dirty="0"/>
              <a:t>11 habrá grandes terremotos, y plagas (epidemias) y hambres en diversos lugares; y habrá terrores y grandes señales del cielo. </a:t>
            </a:r>
          </a:p>
          <a:p>
            <a:endParaRPr lang="de-CH" dirty="0"/>
          </a:p>
          <a:p>
            <a:r>
              <a:rPr lang="de-CH" dirty="0"/>
              <a:t>se </a:t>
            </a:r>
            <a:r>
              <a:rPr lang="de-CH" dirty="0" err="1"/>
              <a:t>ve</a:t>
            </a:r>
            <a:r>
              <a:rPr lang="de-CH" dirty="0"/>
              <a:t> la </a:t>
            </a:r>
            <a:r>
              <a:rPr lang="de-CH" dirty="0" err="1"/>
              <a:t>intensificación</a:t>
            </a:r>
            <a:r>
              <a:rPr lang="de-CH" dirty="0"/>
              <a:t> de las </a:t>
            </a:r>
            <a:r>
              <a:rPr lang="de-CH" dirty="0" err="1"/>
              <a:t>señales</a:t>
            </a:r>
            <a:r>
              <a:rPr lang="de-CH" dirty="0"/>
              <a:t> del fin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CH"/>
              <a:t>Los discursos de Jesús sobre el final de los tiempos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7DF20D2-B58D-4484-AD31-AC9E393D826A}" type="datetime1">
              <a:rPr lang="de-DE" smtClean="0"/>
              <a:t>25.07.2023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(c) Hansruedi Tremp, COLEGIO BÍBLICO ST. GALLEN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EE4A7-BE8E-CC4F-9571-75FA00C3C84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486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Lukas 21,12–19 (NBLA)</a:t>
            </a:r>
          </a:p>
          <a:p>
            <a:r>
              <a:rPr lang="es-ES" dirty="0"/>
              <a:t>12 »Pero antes de todas estas cosas, a ustedes les echarán mano, y los perseguirán, entregándolos a las sinagogas y cárceles, llevándolos ante reyes y gobernadores por causa de Mi nombre. </a:t>
            </a:r>
          </a:p>
          <a:p>
            <a:r>
              <a:rPr lang="es-ES" dirty="0"/>
              <a:t>13 »Esto les dará oportunidad de testificar. </a:t>
            </a:r>
          </a:p>
          <a:p>
            <a:r>
              <a:rPr lang="es-ES" dirty="0"/>
              <a:t>14 »Por tanto, propónganse en sus corazones no preparar de antemano su defensa; </a:t>
            </a:r>
          </a:p>
          <a:p>
            <a:r>
              <a:rPr lang="es-ES" dirty="0"/>
              <a:t>15 porque Yo les daré a ustedes palabras y sabiduría que ninguno de sus adversarios podrá resistir ni contradecir. </a:t>
            </a:r>
          </a:p>
          <a:p>
            <a:r>
              <a:rPr lang="es-ES" dirty="0"/>
              <a:t>16 »Pero serán entregados aun por padres, hermanos, parientes y amigos; y matarán a algunos de ustedes, </a:t>
            </a:r>
          </a:p>
          <a:p>
            <a:r>
              <a:rPr lang="es-ES" dirty="0"/>
              <a:t>17 y serán odiados de todos por causa de Mi nombre. </a:t>
            </a:r>
          </a:p>
          <a:p>
            <a:r>
              <a:rPr lang="es-ES" dirty="0"/>
              <a:t>18 »Sin embargo, ni un cabello de su cabeza perecerá. </a:t>
            </a:r>
          </a:p>
          <a:p>
            <a:r>
              <a:rPr lang="es-ES" dirty="0"/>
              <a:t>19 »Con su perseverancia ganarán sus almas.</a:t>
            </a:r>
          </a:p>
          <a:p>
            <a:endParaRPr lang="de-CH" dirty="0"/>
          </a:p>
          <a:p>
            <a:r>
              <a:rPr lang="es-ES" dirty="0"/>
              <a:t>1. Petrus 4,12–14 (NBLA)</a:t>
            </a:r>
          </a:p>
          <a:p>
            <a:r>
              <a:rPr lang="es-ES" dirty="0"/>
              <a:t>12 Amados, no se sorprendan del fuego de prueba que en medio de ustedes ha venido para probarlos, como si alguna cosa extraña les estuviera aconteciendo. </a:t>
            </a:r>
          </a:p>
          <a:p>
            <a:r>
              <a:rPr lang="es-ES" dirty="0"/>
              <a:t>13 Antes bien, en la medida en que comparten los padecimientos de Cristo, regocíjense, para que también en la revelación de Su gloria se regocijen con gran alegría. </a:t>
            </a:r>
          </a:p>
          <a:p>
            <a:r>
              <a:rPr lang="es-ES" dirty="0"/>
              <a:t>14 Si ustedes son insultados por el nombre de Cristo, dichosos son, pues el Espíritu de gloria y de Dios reposa sobre ustedes. Ciertamente, por ellos Él es blasfemado, pero por ustedes es glorificado.</a:t>
            </a:r>
          </a:p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CH"/>
              <a:t>Los discursos de Jesús sobre el final de los tiempos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7DF20D2-B58D-4484-AD31-AC9E393D826A}" type="datetime1">
              <a:rPr lang="de-DE" smtClean="0"/>
              <a:t>25.07.2023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(c) Hansruedi Tremp, COLEGIO BÍBLICO ST. GALLEN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EE4A7-BE8E-CC4F-9571-75FA00C3C84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104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noProof="0" dirty="0"/>
              <a:t>aquí en Lucas es la sombra (una antelación) del tiempo terrible, todavía futuro del anticristo y la profanación del templo</a:t>
            </a:r>
          </a:p>
          <a:p>
            <a:endParaRPr lang="es-EC" noProof="0" dirty="0"/>
          </a:p>
          <a:p>
            <a:r>
              <a:rPr lang="es-ES" noProof="0" dirty="0"/>
              <a:t>Lukas 21,20–24 (NBLA)</a:t>
            </a:r>
          </a:p>
          <a:p>
            <a:r>
              <a:rPr lang="es-ES" noProof="0" dirty="0"/>
              <a:t>20 »Pero cuando ustedes vean a Jerusalén rodeada de ejércitos, sepan entonces que su desolación está cerca. </a:t>
            </a:r>
          </a:p>
          <a:p>
            <a:r>
              <a:rPr lang="es-ES" noProof="0" dirty="0"/>
              <a:t>21 »Entonces los que estén en Judea, huyan a los montes, y los que estén en medio de la ciudad, aléjense; y los que estén en los campos, no entren en ella. </a:t>
            </a:r>
          </a:p>
          <a:p>
            <a:r>
              <a:rPr lang="es-ES" noProof="0" dirty="0"/>
              <a:t>22 »Porque estos son días de venganza, para que se cumplan todas las cosas que están escritas. </a:t>
            </a:r>
          </a:p>
          <a:p>
            <a:r>
              <a:rPr lang="es-ES" noProof="0" dirty="0"/>
              <a:t>23 »¡Ay de las que estén encinta y de las que estén criando en aquellos días! Porque habrá una gran calamidad sobre la tierra, e ira para este pueblo. </a:t>
            </a:r>
          </a:p>
          <a:p>
            <a:r>
              <a:rPr lang="es-ES" noProof="0" dirty="0"/>
              <a:t>24 »Caerán a filo de espada y serán </a:t>
            </a:r>
            <a:r>
              <a:rPr lang="es-ES" b="1" noProof="0" dirty="0"/>
              <a:t>llevados cautivos a todas las naciones</a:t>
            </a:r>
            <a:r>
              <a:rPr lang="es-ES" noProof="0" dirty="0"/>
              <a:t>. </a:t>
            </a:r>
          </a:p>
          <a:p>
            <a:r>
              <a:rPr lang="es-ES" noProof="0" dirty="0"/>
              <a:t>Jerusalén será pisoteada por los gentiles, </a:t>
            </a:r>
            <a:r>
              <a:rPr lang="es-ES" b="1" noProof="0" dirty="0"/>
              <a:t>hasta que los tiempos de los gentiles se cumplan</a:t>
            </a:r>
            <a:r>
              <a:rPr lang="es-ES" noProof="0" dirty="0"/>
              <a:t>.</a:t>
            </a:r>
          </a:p>
          <a:p>
            <a:endParaRPr lang="es-EC" noProof="0" dirty="0"/>
          </a:p>
          <a:p>
            <a:r>
              <a:rPr lang="es-ES" noProof="0" dirty="0" err="1"/>
              <a:t>Römer</a:t>
            </a:r>
            <a:r>
              <a:rPr lang="es-ES" noProof="0" dirty="0"/>
              <a:t> 11,25–27 (NBLA)</a:t>
            </a:r>
          </a:p>
          <a:p>
            <a:r>
              <a:rPr lang="es-ES" noProof="0" dirty="0"/>
              <a:t>25 Porque no quiero, hermanos, que ignoren este misterio, para que no sean sabios en su propia opinión: que a Israel le ha acontecido un endurecimiento parcial hasta que haya entrado la plenitud de los gentiles. </a:t>
            </a:r>
          </a:p>
          <a:p>
            <a:r>
              <a:rPr lang="es-ES" noProof="0" dirty="0"/>
              <a:t>26 Así, todo Israel será salvo, tal como está escrito: «EL LIBERTADOR VENDRÁ DE SIÓN; APARTARÁ LA IMPIEDAD DE JACOB. </a:t>
            </a:r>
          </a:p>
          <a:p>
            <a:r>
              <a:rPr lang="es-ES" noProof="0" dirty="0"/>
              <a:t>27 Y ESTE ES MI PACTO CON ELLOS, CUANDO YO QUITE SUS PECADOS».</a:t>
            </a:r>
          </a:p>
          <a:p>
            <a:endParaRPr lang="es-EC" noProof="0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CH"/>
              <a:t>Los discursos de Jesús sobre el final de los tiempos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4DD8C9B-285A-4C6D-AF0E-538FCF60172E}" type="datetime1">
              <a:rPr lang="de-DE" smtClean="0"/>
              <a:t>25.07.2023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(c) Hansruedi Tremp, COLEGIO BÍBLICO ST. GALLEN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EE4A7-BE8E-CC4F-9571-75FA00C3C84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71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Fuente de la imagen: Wikipedia</a:t>
            </a:r>
          </a:p>
          <a:p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Pasajes individuales - un intento de clasificación y paralelismos con los pasajes más importantes de las Escrituras del Antiguo Testamento o del Nuevo Testamento.</a:t>
            </a:r>
          </a:p>
          <a:p>
            <a:endParaRPr lang="de-CH" dirty="0"/>
          </a:p>
          <a:p>
            <a:r>
              <a:rPr lang="de-CH" dirty="0"/>
              <a:t>Mateo 24:1-2 (SLT)</a:t>
            </a:r>
          </a:p>
          <a:p>
            <a:r>
              <a:rPr lang="de-CH" dirty="0"/>
              <a:t>1 Jesús salió y se fue del templo. Y sus discípulos se acercaron para mostrarle los edificios del templo. </a:t>
            </a:r>
          </a:p>
          <a:p>
            <a:r>
              <a:rPr lang="de-CH" dirty="0"/>
              <a:t>2 Y Jesús les dijo: ¿No veis todo esto? De cierto os digo ¡No quedará aquí piedra sobre piedra que no sea derribada!</a:t>
            </a:r>
          </a:p>
          <a:p>
            <a:endParaRPr lang="de-CH" dirty="0"/>
          </a:p>
          <a:p>
            <a:r>
              <a:rPr lang="de-CH" dirty="0"/>
              <a:t>Mc 13,1-2</a:t>
            </a:r>
          </a:p>
          <a:p>
            <a:r>
              <a:rPr lang="de-CH" dirty="0"/>
              <a:t>Lc 21:5-6</a:t>
            </a:r>
          </a:p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CH"/>
              <a:t>Los discursos de Jesús sobre el final de los tiempos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D71E76-D157-4FC3-949E-E589AAB94C14}" type="datetime1">
              <a:rPr lang="de-DE" smtClean="0"/>
              <a:t>25.07.2023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(c) Hansruedi Tremp, COLEGIO BÍBLICO ST. GALLEN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EE4A7-BE8E-CC4F-9571-75FA00C3C84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685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noProof="0" dirty="0"/>
              <a:t>Fuente extrabíblica muy valiosa</a:t>
            </a:r>
          </a:p>
          <a:p>
            <a:r>
              <a:rPr lang="es-EC" noProof="0" dirty="0"/>
              <a:t>- menciona a Jesús, Juan el bautista y también Santiago (el hermano de Jesús, anciano de la iglesia en Jerusalén)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CH"/>
              <a:t>Los discursos de Jesús sobre el final de los tiempos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4DD8C9B-285A-4C6D-AF0E-538FCF60172E}" type="datetime1">
              <a:rPr lang="de-DE" smtClean="0"/>
              <a:t>25.07.2023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(c) Hansruedi Tremp, COLEGIO BÍBLICO ST. GALLEN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EE4A7-BE8E-CC4F-9571-75FA00C3C84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91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9F9BB-2B0D-A244-8ABF-CDAAA3757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72528D-74E2-E844-A692-87C7044B1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B5BBF0-6EB0-AF4A-9630-1710C76B4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633-DD9D-704B-8BC9-669A479D1753}" type="datetimeFigureOut">
              <a:rPr lang="de-DE" smtClean="0"/>
              <a:t>25.07.2023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CE4C25-31B8-0C46-BEB5-BB37E07D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9A15A1-992F-8347-9307-3D36A534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DD1-A2B9-524E-9354-D04358414E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4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5DB95-74D6-1741-857F-0C036637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2E391D-7141-8640-8CA4-1BD1E9AA7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FCEC74-4F8F-9446-97AD-14C0368C8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633-DD9D-704B-8BC9-669A479D1753}" type="datetimeFigureOut">
              <a:rPr lang="de-DE" smtClean="0"/>
              <a:t>25.07.2023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D14EDE-F2D3-F343-9866-40705F5A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F09B94-23EE-FE4F-89E3-D5BAE9D4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DD1-A2B9-524E-9354-D04358414E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3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bel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5DB95-74D6-1741-857F-0C036637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2E391D-7141-8640-8CA4-1BD1E9AA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554"/>
            <a:ext cx="10985626" cy="52781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460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EDB82-96DF-F240-B58E-5507FF3D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E2872A-EE21-F945-A10F-8EE01F5CE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3EEFFB-EE72-3C4B-BBF0-7EE7CD07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633-DD9D-704B-8BC9-669A479D1753}" type="datetimeFigureOut">
              <a:rPr lang="de-DE" smtClean="0"/>
              <a:t>25.07.2023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19772C-4D92-1B48-9F8E-C4CB7C59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8798BF-D0EB-764E-8F2D-149D6983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DD1-A2B9-524E-9354-D04358414E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56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18F35-54B2-7248-93D8-0434AE1A0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C04EAD-8D49-3740-AE2F-E3F3608EC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040F93-BF93-CC4D-989C-5D9163261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94C4D3-0C7B-C845-A818-F3CAFF77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633-DD9D-704B-8BC9-669A479D1753}" type="datetimeFigureOut">
              <a:rPr lang="de-DE" smtClean="0"/>
              <a:t>25.07.2023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4C23B8-B146-0F49-8B30-996F65BF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88AB3E-1606-9D46-9259-4CC1E698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DD1-A2B9-524E-9354-D04358414E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83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A0752-494D-DD41-9564-D0876A0D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E791C4-5A37-E049-BF83-06C8B069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633-DD9D-704B-8BC9-669A479D1753}" type="datetimeFigureOut">
              <a:rPr lang="de-DE" smtClean="0"/>
              <a:t>25.07.2023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9DBB8C-58A4-DC4F-B671-C242342E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BC061E-1343-7E45-BFC6-EAA192F7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DD1-A2B9-524E-9354-D04358414E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0ABB2A-E633-0F47-9088-C647FFF0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633-DD9D-704B-8BC9-669A479D1753}" type="datetimeFigureOut">
              <a:rPr lang="de-DE" smtClean="0"/>
              <a:t>25.07.2023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018D08-E46C-9049-8A33-F2E32919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FCE60E-29A3-984D-AFBE-E9D08596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DD1-A2B9-524E-9354-D04358414E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7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204DB04-91E9-504F-9FB7-39B19716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Editar formato de título maestro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E663D8-9CD7-1E41-A156-3ED81400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Editar formato de texto maestro</a:t>
            </a:r>
          </a:p>
          <a:p>
            <a:pPr lvl="1"/>
            <a:r>
              <a:rPr lang="de-DE" dirty="0"/>
              <a:t>Segundo nivel</a:t>
            </a:r>
          </a:p>
          <a:p>
            <a:pPr lvl="2"/>
            <a:r>
              <a:rPr lang="de-DE" dirty="0"/>
              <a:t>Tercer nivel</a:t>
            </a:r>
          </a:p>
          <a:p>
            <a:pPr lvl="3"/>
            <a:r>
              <a:rPr lang="de-DE" dirty="0"/>
              <a:t>Cuarto nivel</a:t>
            </a:r>
          </a:p>
          <a:p>
            <a:pPr lvl="4"/>
            <a:r>
              <a:rPr lang="de-DE" dirty="0"/>
              <a:t>Quinto nivel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1B5353-AF71-2A4D-98F5-F7209511E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ofino Personal Thin" panose="02000000000000000000" pitchFamily="50" charset="0"/>
              </a:defRPr>
            </a:lvl1pPr>
          </a:lstStyle>
          <a:p>
            <a:fld id="{C073E633-DD9D-704B-8BC9-669A479D1753}" type="datetimeFigureOut">
              <a:rPr lang="de-DE" smtClean="0"/>
              <a:t>25.07.2023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FE5FE7-3DF2-AE49-984D-1047EFD85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ofino Personal Thin" panose="02000000000000000000" pitchFamily="50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626F61-12D7-8E42-B73D-7D5CD0D1A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ofino Personal Thin" panose="02000000000000000000" pitchFamily="50" charset="0"/>
              </a:defRPr>
            </a:lvl1pPr>
          </a:lstStyle>
          <a:p>
            <a:fld id="{529E7DD1-A2B9-524E-9354-D04358414E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73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7" r:id="rId3"/>
    <p:sldLayoutId id="2147483659" r:id="rId4"/>
    <p:sldLayoutId id="2147483660" r:id="rId5"/>
    <p:sldLayoutId id="2147483661" r:id="rId6"/>
    <p:sldLayoutId id="2147483662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ofino Personal Bold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ofino Personal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ofino Person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ofino Person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ofino Person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ofino Personal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.png"/><Relationship Id="rId7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D85595-A976-4892-AD63-A3616106CD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Los discursos de Jesús sobre el final de los tiempos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9214C28-8B97-405C-8D56-A06E67056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57084"/>
          </a:xfrm>
        </p:spPr>
        <p:txBody>
          <a:bodyPr>
            <a:normAutofit/>
          </a:bodyPr>
          <a:lstStyle/>
          <a:p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visto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perspectiva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de Lucas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Mt 10,17-25;24;25;26,63-65;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13; Lk 21</a:t>
            </a: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Hansruedi Tremp</a:t>
            </a:r>
          </a:p>
          <a:p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MABTS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2920C5-B47A-4870-BAF5-BD1425A99766}"/>
              </a:ext>
            </a:extLst>
          </p:cNvPr>
          <p:cNvSpPr txBox="1"/>
          <p:nvPr/>
        </p:nvSpPr>
        <p:spPr>
          <a:xfrm>
            <a:off x="6827867" y="5981717"/>
            <a:ext cx="5057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i="1" dirty="0">
                <a:latin typeface="Arial" panose="020B0604020202020204" pitchFamily="34" charset="0"/>
                <a:cs typeface="Arial" panose="020B0604020202020204" pitchFamily="34" charset="0"/>
              </a:rPr>
              <a:t>Fuente de la imagen: Logos </a:t>
            </a:r>
            <a:r>
              <a:rPr lang="de-CH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Biblesoftware</a:t>
            </a:r>
            <a:endParaRPr lang="de-CH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50" i="1" dirty="0">
                <a:latin typeface="Arial" panose="020B0604020202020204" pitchFamily="34" charset="0"/>
                <a:cs typeface="Arial" panose="020B0604020202020204" pitchFamily="34" charset="0"/>
              </a:rPr>
              <a:t>Hubbard, S., </a:t>
            </a:r>
            <a:r>
              <a:rPr lang="de-CH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Ritzema, </a:t>
            </a:r>
            <a:r>
              <a:rPr lang="de-CH" sz="1050" i="1" dirty="0">
                <a:latin typeface="Arial" panose="020B0604020202020204" pitchFamily="34" charset="0"/>
                <a:cs typeface="Arial" panose="020B0604020202020204" pitchFamily="34" charset="0"/>
              </a:rPr>
              <a:t>E., Watkins, C., &amp; Wentz, L. </a:t>
            </a:r>
          </a:p>
          <a:p>
            <a:r>
              <a:rPr lang="de-CH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de-CH" sz="1050" i="1" dirty="0">
                <a:latin typeface="Arial" panose="020B0604020202020204" pitchFamily="34" charset="0"/>
                <a:cs typeface="Arial" panose="020B0604020202020204" pitchFamily="34" charset="0"/>
              </a:rPr>
              <a:t>Logos </a:t>
            </a:r>
            <a:r>
              <a:rPr lang="de-CH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Bible </a:t>
            </a:r>
            <a:r>
              <a:rPr lang="de-CH" sz="1050" i="1" dirty="0">
                <a:latin typeface="Arial" panose="020B0604020202020204" pitchFamily="34" charset="0"/>
                <a:cs typeface="Arial" panose="020B0604020202020204" pitchFamily="34" charset="0"/>
              </a:rPr>
              <a:t>Software y </a:t>
            </a:r>
            <a:r>
              <a:rPr lang="de-CH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KarBel </a:t>
            </a:r>
            <a:r>
              <a:rPr lang="de-CH" sz="1050" i="1" dirty="0">
                <a:latin typeface="Arial" panose="020B0604020202020204" pitchFamily="34" charset="0"/>
                <a:cs typeface="Arial" panose="020B0604020202020204" pitchFamily="34" charset="0"/>
              </a:rPr>
              <a:t>Media. (2012). </a:t>
            </a:r>
          </a:p>
          <a:p>
            <a:r>
              <a:rPr lang="de-CH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Infografía de la Biblia de </a:t>
            </a:r>
            <a:r>
              <a:rPr lang="de-CH" sz="1050" i="1" dirty="0">
                <a:latin typeface="Arial" panose="020B0604020202020204" pitchFamily="34" charset="0"/>
                <a:cs typeface="Arial" panose="020B0604020202020204" pitchFamily="34" charset="0"/>
              </a:rPr>
              <a:t>Estudio </a:t>
            </a:r>
            <a:r>
              <a:rPr lang="de-CH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Faithlife</a:t>
            </a:r>
            <a:r>
              <a:rPr lang="de-CH" sz="105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Bellingham</a:t>
            </a:r>
            <a:r>
              <a:rPr lang="de-CH" sz="1050" i="1" dirty="0">
                <a:latin typeface="Arial" panose="020B0604020202020204" pitchFamily="34" charset="0"/>
                <a:cs typeface="Arial" panose="020B0604020202020204" pitchFamily="34" charset="0"/>
              </a:rPr>
              <a:t>, WA: Logos </a:t>
            </a:r>
            <a:r>
              <a:rPr lang="de-CH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Bible </a:t>
            </a:r>
            <a:r>
              <a:rPr lang="de-CH" sz="1050" i="1" dirty="0"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</a:p>
        </p:txBody>
      </p:sp>
    </p:spTree>
    <p:extLst>
      <p:ext uri="{BB962C8B-B14F-4D97-AF65-F5344CB8AC3E}">
        <p14:creationId xmlns:p14="http://schemas.microsoft.com/office/powerpoint/2010/main" val="38382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867F8-2560-4731-87CA-9D51A514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Comienzo de la tribulación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4C5C73-B10E-4D86-8267-303F1CD27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1746"/>
          </a:xfrm>
        </p:spPr>
        <p:txBody>
          <a:bodyPr>
            <a:normAutofit/>
          </a:bodyPr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Fin de los tiempos en sentido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estricto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(2Tim 3,1-4)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</a:p>
          <a:p>
            <a:pPr lvl="1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Intensificación de las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señales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Aumento de falsos profetas y enseñanzas</a:t>
            </a:r>
          </a:p>
          <a:p>
            <a:pPr lvl="1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Desapego mundial consciente de las órdenes de Dios</a:t>
            </a:r>
          </a:p>
          <a:p>
            <a:pPr lvl="1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Proclamar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evangelio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en todo el mundo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Hay muchos indicios de que nos dirigimos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hacia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momento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7369CA-4726-4A74-91DB-9DA920A3DC95}"/>
              </a:ext>
            </a:extLst>
          </p:cNvPr>
          <p:cNvSpPr txBox="1"/>
          <p:nvPr/>
        </p:nvSpPr>
        <p:spPr>
          <a:xfrm rot="21316841">
            <a:off x="10132576" y="1053905"/>
            <a:ext cx="174278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Mt 24, 9-14</a:t>
            </a:r>
          </a:p>
          <a:p>
            <a:pPr algn="ctr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Mc 13,9-13</a:t>
            </a:r>
          </a:p>
        </p:txBody>
      </p:sp>
    </p:spTree>
    <p:extLst>
      <p:ext uri="{BB962C8B-B14F-4D97-AF65-F5344CB8AC3E}">
        <p14:creationId xmlns:p14="http://schemas.microsoft.com/office/powerpoint/2010/main" val="15422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6="http://schemas.microsoft.com/office/drawing/2014/main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4397E-AE1C-F395-452C-B04C11A4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¿Estás preparado?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8121B-FDC3-7118-4F98-F52C1881B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¿Has entregado tu vida a Jesucristo?</a:t>
            </a:r>
            <a:endParaRPr lang="es-EC" dirty="0"/>
          </a:p>
          <a:p>
            <a:r>
              <a:rPr lang="pt-BR" dirty="0"/>
              <a:t>¿</a:t>
            </a:r>
            <a:r>
              <a:rPr lang="es-EC" dirty="0"/>
              <a:t>Como cristiano, nacido de nuevo</a:t>
            </a:r>
          </a:p>
          <a:p>
            <a:pPr lvl="1"/>
            <a:r>
              <a:rPr lang="es-EC" dirty="0"/>
              <a:t>tomas la vida espiritual en serio?</a:t>
            </a:r>
          </a:p>
          <a:p>
            <a:pPr lvl="1"/>
            <a:r>
              <a:rPr lang="es-EC" dirty="0"/>
              <a:t>cuanto tiempo dedicas para orar, leer la palabra y la comunión con los hermanos?</a:t>
            </a:r>
          </a:p>
          <a:p>
            <a:pPr lvl="1"/>
            <a:r>
              <a:rPr lang="es-EC" dirty="0"/>
              <a:t>prestas tu tiempo para servir al Señor en la iglesia?</a:t>
            </a:r>
          </a:p>
          <a:p>
            <a:pPr lvl="1"/>
            <a:r>
              <a:rPr lang="es-EC" dirty="0"/>
              <a:t>esperas a diario la venida de Jesucristo?</a:t>
            </a:r>
          </a:p>
        </p:txBody>
      </p:sp>
    </p:spTree>
    <p:extLst>
      <p:ext uri="{BB962C8B-B14F-4D97-AF65-F5344CB8AC3E}">
        <p14:creationId xmlns:p14="http://schemas.microsoft.com/office/powerpoint/2010/main" val="10849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8C1AE-0115-4C0C-A48B-D26CDADF1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La cuestión del fin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859A1-67A6-4895-8EAB-0E27E530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Cuestión: tiempo y señales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Segunda venida, aparición (gr. parusía) de Jesucristo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Hora del fin de este tiempo (gr.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aion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) actual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8E74E4-F8A1-4B8E-BDA8-E6165B6040E0}"/>
              </a:ext>
            </a:extLst>
          </p:cNvPr>
          <p:cNvSpPr txBox="1"/>
          <p:nvPr/>
        </p:nvSpPr>
        <p:spPr>
          <a:xfrm rot="21316841">
            <a:off x="9936209" y="1238571"/>
            <a:ext cx="213552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Lucas  21:5-7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339FBC5-A063-227F-AB10-4CE731844C1F}"/>
              </a:ext>
            </a:extLst>
          </p:cNvPr>
          <p:cNvCxnSpPr/>
          <p:nvPr/>
        </p:nvCxnSpPr>
        <p:spPr>
          <a:xfrm flipV="1">
            <a:off x="772518" y="6012095"/>
            <a:ext cx="10646963" cy="39269"/>
          </a:xfrm>
          <a:prstGeom prst="straightConnector1">
            <a:avLst/>
          </a:prstGeom>
          <a:ln w="76200">
            <a:headEnd type="diamond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BFB41A14-37AA-E41B-88B5-2C3DA352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377" y="4664490"/>
            <a:ext cx="944862" cy="130299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8045C66-98BD-8D8B-C850-1C4273C3B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17" y="4569242"/>
            <a:ext cx="1451582" cy="139824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E7D21D3-F38F-0BA2-83F8-3A3409295EC4}"/>
              </a:ext>
            </a:extLst>
          </p:cNvPr>
          <p:cNvSpPr txBox="1"/>
          <p:nvPr/>
        </p:nvSpPr>
        <p:spPr>
          <a:xfrm>
            <a:off x="1082694" y="6142914"/>
            <a:ext cx="366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/>
              <a:t>este tiempo (gr. </a:t>
            </a:r>
            <a:r>
              <a:rPr lang="es-EC" sz="2400" dirty="0" err="1"/>
              <a:t>aion</a:t>
            </a:r>
            <a:r>
              <a:rPr lang="es-EC" sz="2400" dirty="0"/>
              <a:t>) actual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F3FA2DD-173F-B62C-B5F5-3A8D51EA6E5D}"/>
              </a:ext>
            </a:extLst>
          </p:cNvPr>
          <p:cNvSpPr txBox="1"/>
          <p:nvPr/>
        </p:nvSpPr>
        <p:spPr>
          <a:xfrm>
            <a:off x="7276866" y="6173702"/>
            <a:ext cx="2545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/>
              <a:t>el tiempo venidero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9899065-74C6-8915-285E-7961D7081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234" y="4618771"/>
            <a:ext cx="1607789" cy="1348714"/>
          </a:xfrm>
          <a:prstGeom prst="rect">
            <a:avLst/>
          </a:prstGeom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2A46B07-6B00-A1D5-04EE-BCF829897C87}"/>
              </a:ext>
            </a:extLst>
          </p:cNvPr>
          <p:cNvCxnSpPr>
            <a:cxnSpLocks/>
            <a:endCxn id="14" idx="2"/>
          </p:cNvCxnSpPr>
          <p:nvPr/>
        </p:nvCxnSpPr>
        <p:spPr>
          <a:xfrm flipH="1" flipV="1">
            <a:off x="6741129" y="5967485"/>
            <a:ext cx="7480" cy="6370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B0974F21-2D1A-7346-DE53-6EBF2CFA0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0917" y="4664490"/>
            <a:ext cx="2270717" cy="13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6="http://schemas.microsoft.com/office/drawing/2014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8C1AE-0115-4C0C-A48B-D26CDADF1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859A1-67A6-4895-8EAB-0E27E530C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0104"/>
          </a:xfrm>
        </p:spPr>
        <p:txBody>
          <a:bodyPr>
            <a:norm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Desde Pentecostés hasta el rapto (1Tim 4:1-5)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es decir, estamos en medio de esto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problema central: la seducción espiritual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¿Cuáles son los enemigos?</a:t>
            </a:r>
          </a:p>
          <a:p>
            <a:pPr lvl="2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los ángeles caídos: el diablo y los demonios (Eph 6,10-20)</a:t>
            </a:r>
          </a:p>
          <a:p>
            <a:pPr lvl="2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las personas que se dejan utilizar por ellos</a:t>
            </a: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¿Cuál es la vacuna efectiva?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leer y estudiar la Biblia por sí mismo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estar en comunión con los hermanos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servirle fiel a Jesucristo en tu familia, iglesia y la sociedad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8E74E4-F8A1-4B8E-BDA8-E6165B6040E0}"/>
              </a:ext>
            </a:extLst>
          </p:cNvPr>
          <p:cNvSpPr txBox="1"/>
          <p:nvPr/>
        </p:nvSpPr>
        <p:spPr>
          <a:xfrm rot="21316841">
            <a:off x="10124561" y="1238571"/>
            <a:ext cx="175881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Lucas 21,8</a:t>
            </a:r>
          </a:p>
        </p:txBody>
      </p:sp>
    </p:spTree>
    <p:extLst>
      <p:ext uri="{BB962C8B-B14F-4D97-AF65-F5344CB8AC3E}">
        <p14:creationId xmlns:p14="http://schemas.microsoft.com/office/powerpoint/2010/main" val="429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66="http://schemas.microsoft.com/office/powerpoint/2016/6/main" xmlns:pslz="http://schemas.microsoft.com/office/powerpoint/2016/slidezoom" xmlns:a16="http://schemas.microsoft.com/office/drawing/2014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5BB1878-411E-41B0-BAF3-AED143D7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Simbolismo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nacimiento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de un hijo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D1E9BA-85FA-434D-9919-DF89641A2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84813" cy="4351338"/>
          </a:xfrm>
        </p:spPr>
        <p:txBody>
          <a:bodyPr/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Comienzo de dolores (Mateo 24,8)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Tiempo actual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Dolores del parto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Comienzo del período de la tribulación (3½ años) (v. 9-14)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Gran tribulación (3½ años) (v. 15-28)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Nacimiento (v. 29-35)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Parusía de Jesucristo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6AABDA-B1BB-436C-A872-29B5A0008262}"/>
              </a:ext>
            </a:extLst>
          </p:cNvPr>
          <p:cNvSpPr txBox="1"/>
          <p:nvPr/>
        </p:nvSpPr>
        <p:spPr>
          <a:xfrm rot="21316841">
            <a:off x="10124562" y="1238571"/>
            <a:ext cx="175881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Lucas 21,9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04FFCB5-836D-448A-877A-7E940DDDBC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9BEDE"/>
              </a:clrFrom>
              <a:clrTo>
                <a:srgbClr val="F9B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5099" y="2319800"/>
            <a:ext cx="3943350" cy="42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8C1AE-0115-4C0C-A48B-D26CDADF1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Guerras y catástrofes naturales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859A1-67A6-4895-8EAB-0E27E530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Una triste realidad actual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Guerras – mapa de conflictos actuales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1ª, 2ª, 3ª? guerra mundial 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Terrorismo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Desastres naturales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terremotos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inundaciones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epidemias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hambruna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8E74E4-F8A1-4B8E-BDA8-E6165B6040E0}"/>
              </a:ext>
            </a:extLst>
          </p:cNvPr>
          <p:cNvSpPr txBox="1"/>
          <p:nvPr/>
        </p:nvSpPr>
        <p:spPr>
          <a:xfrm rot="21316841">
            <a:off x="9824482" y="1238571"/>
            <a:ext cx="23589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Lucas 21,10-11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A454500-B81B-2559-A47F-097A2E705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40" y="3257554"/>
            <a:ext cx="5666614" cy="28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6="http://schemas.microsoft.com/office/drawing/2014/main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8C1AE-0115-4C0C-A48B-D26CDADF1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>
                <a:latin typeface="Arial" panose="020B0604020202020204" pitchFamily="34" charset="0"/>
                <a:cs typeface="Arial" panose="020B0604020202020204" pitchFamily="34" charset="0"/>
              </a:rPr>
              <a:t>El menosprecio y la persecución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859A1-67A6-4895-8EAB-0E27E530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Realidad hasta la 2ª venida de Jesús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Compartir el rechazo de Jesús (1ª Pedro 4,12-14)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Perseguidores: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en general: el mundo y por detrás el diablo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histórico: Judíos, Romanos, Iglesia Católica Romana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Religión organizada: musulmanes, hindúes ...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Ideologías: comunistas, extrema izquierda, dictaduras, género …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en el futuro: Anticristo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8E74E4-F8A1-4B8E-BDA8-E6165B6040E0}"/>
              </a:ext>
            </a:extLst>
          </p:cNvPr>
          <p:cNvSpPr txBox="1"/>
          <p:nvPr/>
        </p:nvSpPr>
        <p:spPr>
          <a:xfrm rot="21316841">
            <a:off x="9815987" y="1238571"/>
            <a:ext cx="237597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Lucas 21,12-19</a:t>
            </a:r>
          </a:p>
        </p:txBody>
      </p:sp>
    </p:spTree>
    <p:extLst>
      <p:ext uri="{BB962C8B-B14F-4D97-AF65-F5344CB8AC3E}">
        <p14:creationId xmlns:p14="http://schemas.microsoft.com/office/powerpoint/2010/main" val="25737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B0098-A700-48D1-1AB8-EEA8E6FD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Destrucción de Jerusalén en el año 70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8DF35D-BAE2-C942-BA03-B848307D1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Texto diferente de Mateo y Marcos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 profanación del templo por el anticristo (Mt 24,15ff)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Referencia a la destrucción bajo Tito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Será esparcido entre todas las naciones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Israel se pone "de lado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Hasta que se cumplan los tiempos de las naciones (Rom 11,25-27)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77E3F3F-1CE2-4307-23FB-23EE64A54D83}"/>
              </a:ext>
            </a:extLst>
          </p:cNvPr>
          <p:cNvSpPr txBox="1"/>
          <p:nvPr/>
        </p:nvSpPr>
        <p:spPr>
          <a:xfrm rot="21316841">
            <a:off x="9773505" y="1238571"/>
            <a:ext cx="246093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Lucas 21, 20-24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Folienzoom 5">
                <a:extLst>
                  <a:ext uri="{FF2B5EF4-FFF2-40B4-BE49-F238E27FC236}">
                    <a16:creationId xmlns:a16="http://schemas.microsoft.com/office/drawing/2014/main" id="{85C42839-A8AD-B74C-C63E-062F32C5E0D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88483196"/>
                  </p:ext>
                </p:extLst>
              </p:nvPr>
            </p:nvGraphicFramePr>
            <p:xfrm>
              <a:off x="4516563" y="5091921"/>
              <a:ext cx="3048000" cy="1714500"/>
            </p:xfrm>
            <a:graphic>
              <a:graphicData uri="http://schemas.microsoft.com/office/powerpoint/2016/slidezoom">
                <pslz:sldZm>
                  <pslz:sldZmObj sldId="274" cId="2060728295">
                    <pslz:zmPr id="{29073410-EA91-4E52-B945-484D7223F4AC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Folien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85C42839-A8AD-B74C-C63E-062F32C5E0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6563" y="509192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Folienzoom 7">
                <a:extLst>
                  <a:ext uri="{FF2B5EF4-FFF2-40B4-BE49-F238E27FC236}">
                    <a16:creationId xmlns:a16="http://schemas.microsoft.com/office/drawing/2014/main" id="{FADA22FB-3564-5650-B968-AC214DC5FA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5493198"/>
                  </p:ext>
                </p:extLst>
              </p:nvPr>
            </p:nvGraphicFramePr>
            <p:xfrm>
              <a:off x="8445799" y="5118915"/>
              <a:ext cx="3048000" cy="1714500"/>
            </p:xfrm>
            <a:graphic>
              <a:graphicData uri="http://schemas.microsoft.com/office/powerpoint/2016/slidezoom">
                <pslz:sldZm>
                  <pslz:sldZmObj sldId="278" cId="3368502541">
                    <pslz:zmPr id="{BC9A3003-FA3F-437D-9C3B-4F7A365FF024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Folienzoom 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ADA22FB-3564-5650-B968-AC214DC5FA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5799" y="511891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58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66="http://schemas.microsoft.com/office/powerpoint/2016/6/main" xmlns:pslz="http://schemas.microsoft.com/office/powerpoint/2016/slidezoom" xmlns:a16="http://schemas.microsoft.com/office/drawing/2014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A906D24-1A2C-4BDA-963B-6D2F2775D4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974" y="1690688"/>
            <a:ext cx="7001026" cy="51673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F4AE52-CAD5-4544-A239-9742FD73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El fin del Segundo Templo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B81DDF-D955-4831-A3EE-A11AF6A6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>
                <a:latin typeface="Arial" panose="020B0604020202020204" pitchFamily="34" charset="0"/>
                <a:cs typeface="Arial" panose="020B0604020202020204" pitchFamily="34" charset="0"/>
              </a:rPr>
              <a:t>Revuelta judía </a:t>
            </a:r>
            <a:br>
              <a:rPr lang="es-EC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>
                <a:latin typeface="Arial" panose="020B0604020202020204" pitchFamily="34" charset="0"/>
                <a:cs typeface="Arial" panose="020B0604020202020204" pitchFamily="34" charset="0"/>
              </a:rPr>
              <a:t>66 - 70 D.C.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Tito destruye Jerusalén</a:t>
            </a:r>
            <a:b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y el templo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70 D.C.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 Menorá fue llevada</a:t>
            </a:r>
            <a:b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 Roma</a:t>
            </a:r>
          </a:p>
          <a:p>
            <a:pPr lvl="1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Arco de Tito en Roma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709CA44-19C2-944C-5084-0F959469BF46}"/>
              </a:ext>
            </a:extLst>
          </p:cNvPr>
          <p:cNvSpPr/>
          <p:nvPr/>
        </p:nvSpPr>
        <p:spPr>
          <a:xfrm>
            <a:off x="6771048" y="2816128"/>
            <a:ext cx="1520260" cy="185123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07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5A3E8-74B5-4049-96E2-55284576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Flavio Josefo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5FC7F3-3DDB-4C63-A008-578D0314F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Testigo contemporáneo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primer líder en Galilea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entonces desertor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 él debemos mucha</a:t>
            </a:r>
            <a:b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531F9BB-146D-AAC0-3A56-48C429853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858" y="1576387"/>
            <a:ext cx="3332639" cy="47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Bibelku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SG PPT Vorlage.potx" id="{7960693D-CCF4-469E-91C5-32D3DC7857BF}" vid="{2B8E426C-0B77-4113-AD0C-3C2D5753E16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BCSG PPT Vorlage</Template>
  <TotalTime>0</TotalTime>
  <Words>2107</Words>
  <Application>Microsoft Office PowerPoint</Application>
  <PresentationFormat>Breitbild</PresentationFormat>
  <Paragraphs>221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Tofino Personal</vt:lpstr>
      <vt:lpstr>Tofino Personal Bold</vt:lpstr>
      <vt:lpstr>Tofino Personal Thin</vt:lpstr>
      <vt:lpstr>Bibelkunde</vt:lpstr>
      <vt:lpstr>Los discursos de Jesús sobre el final de los tiempos</vt:lpstr>
      <vt:lpstr>La cuestión del fin</vt:lpstr>
      <vt:lpstr>Tiempo de la iglesia</vt:lpstr>
      <vt:lpstr>Simbolismo: nacimiento de un hijo</vt:lpstr>
      <vt:lpstr>Guerras y catástrofes naturales</vt:lpstr>
      <vt:lpstr>El menosprecio y la persecución</vt:lpstr>
      <vt:lpstr>Destrucción de Jerusalén en el año 70</vt:lpstr>
      <vt:lpstr>El fin del Segundo Templo</vt:lpstr>
      <vt:lpstr>Flavio Josefo</vt:lpstr>
      <vt:lpstr>Comienzo de la tribulación</vt:lpstr>
      <vt:lpstr>¿Estás preparado?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Matthäus 1 und 2</dc:title>
  <dc:creator>Hansruedi Tremp</dc:creator>
  <cp:keywords>NT, docId:CFCA467471C99BE692472F368BAC36A1</cp:keywords>
  <cp:lastModifiedBy>Hansruedi Tremp</cp:lastModifiedBy>
  <cp:revision>307</cp:revision>
  <cp:lastPrinted>2020-10-02T07:53:59Z</cp:lastPrinted>
  <dcterms:created xsi:type="dcterms:W3CDTF">2019-08-23T15:21:41Z</dcterms:created>
  <dcterms:modified xsi:type="dcterms:W3CDTF">2023-07-25T21:12:17Z</dcterms:modified>
</cp:coreProperties>
</file>