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
  </p:notesMasterIdLst>
  <p:handoutMasterIdLst>
    <p:handoutMasterId r:id="rId10"/>
  </p:handoutMasterIdLst>
  <p:sldIdLst>
    <p:sldId id="264" r:id="rId2"/>
    <p:sldId id="261" r:id="rId3"/>
    <p:sldId id="258" r:id="rId4"/>
    <p:sldId id="259" r:id="rId5"/>
    <p:sldId id="260" r:id="rId6"/>
    <p:sldId id="262" r:id="rId7"/>
    <p:sldId id="263" r:id="rId8"/>
  </p:sldIdLst>
  <p:sldSz cx="9144000" cy="6858000" type="screen4x3"/>
  <p:notesSz cx="6797675" cy="9926638"/>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06666"/>
    <a:srgbClr val="54381C"/>
    <a:srgbClr val="A50021"/>
    <a:srgbClr val="FFFFA3"/>
    <a:srgbClr val="E6E6C4"/>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46475" autoAdjust="0"/>
  </p:normalViewPr>
  <p:slideViewPr>
    <p:cSldViewPr>
      <p:cViewPr varScale="1">
        <p:scale>
          <a:sx n="45" d="100"/>
          <a:sy n="45" d="100"/>
        </p:scale>
        <p:origin x="-159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184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de-CH" smtClean="0"/>
              <a:t>Phillipi – Apg. 16:6-40</a:t>
            </a:r>
            <a:endParaRPr lang="de-CH"/>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9F793C0-F91E-4C77-950C-2B0BAEE17793}" type="datetimeFigureOut">
              <a:rPr lang="de-CH" smtClean="0"/>
              <a:t>04.05.2013</a:t>
            </a:fld>
            <a:endParaRPr lang="de-CH"/>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0756862-9A8A-4293-9B28-9973A5DF4CCC}" type="slidenum">
              <a:rPr lang="de-CH" smtClean="0"/>
              <a:t>‹Nr.›</a:t>
            </a:fld>
            <a:endParaRPr lang="de-CH"/>
          </a:p>
        </p:txBody>
      </p:sp>
    </p:spTree>
    <p:extLst>
      <p:ext uri="{BB962C8B-B14F-4D97-AF65-F5344CB8AC3E}">
        <p14:creationId xmlns:p14="http://schemas.microsoft.com/office/powerpoint/2010/main" val="98036122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nchor="ctr"/>
          <a:lstStyle>
            <a:lvl1pPr algn="l">
              <a:defRPr sz="1200"/>
            </a:lvl1pPr>
          </a:lstStyle>
          <a:p>
            <a:r>
              <a:rPr lang="de-CH" dirty="0" err="1" smtClean="0"/>
              <a:t>Phillipi</a:t>
            </a:r>
            <a:r>
              <a:rPr lang="de-CH" dirty="0" smtClean="0"/>
              <a:t> – Apg. 16:6-40</a:t>
            </a:r>
            <a:endParaRPr lang="de-CH" dirty="0"/>
          </a:p>
        </p:txBody>
      </p:sp>
      <p:sp>
        <p:nvSpPr>
          <p:cNvPr id="3" name="Datumsplatzhalter 2"/>
          <p:cNvSpPr>
            <a:spLocks noGrp="1"/>
          </p:cNvSpPr>
          <p:nvPr>
            <p:ph type="dt" idx="1"/>
          </p:nvPr>
        </p:nvSpPr>
        <p:spPr>
          <a:xfrm>
            <a:off x="2899216" y="0"/>
            <a:ext cx="970528" cy="496332"/>
          </a:xfrm>
          <a:prstGeom prst="rect">
            <a:avLst/>
          </a:prstGeom>
        </p:spPr>
        <p:txBody>
          <a:bodyPr vert="horz" lIns="91440" tIns="45720" rIns="91440" bIns="45720" rtlCol="0" anchor="ctr"/>
          <a:lstStyle>
            <a:lvl1pPr algn="r">
              <a:defRPr sz="1200"/>
            </a:lvl1pPr>
          </a:lstStyle>
          <a:p>
            <a:fld id="{D5FCE052-971F-4581-B4F8-CA2CBE5D5D21}" type="datetimeFigureOut">
              <a:rPr lang="de-CH" smtClean="0"/>
              <a:t>04.05.2013</a:t>
            </a:fld>
            <a:endParaRPr lang="de-CH"/>
          </a:p>
        </p:txBody>
      </p:sp>
      <p:sp>
        <p:nvSpPr>
          <p:cNvPr id="4" name="Folienbildplatzhalter 3"/>
          <p:cNvSpPr>
            <a:spLocks noGrp="1" noRot="1" noChangeAspect="1"/>
          </p:cNvSpPr>
          <p:nvPr>
            <p:ph type="sldImg" idx="2"/>
          </p:nvPr>
        </p:nvSpPr>
        <p:spPr>
          <a:xfrm>
            <a:off x="-34925" y="663575"/>
            <a:ext cx="1350963" cy="1014413"/>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1315304" y="663904"/>
            <a:ext cx="5438140" cy="7895290"/>
          </a:xfrm>
          <a:prstGeom prst="rect">
            <a:avLst/>
          </a:prstGeom>
        </p:spPr>
        <p:txBody>
          <a:bodyPr vert="horz" lIns="91440" tIns="45720" rIns="91440" bIns="457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7" name="Foliennummernplatzhalter 6"/>
          <p:cNvSpPr>
            <a:spLocks noGrp="1"/>
          </p:cNvSpPr>
          <p:nvPr>
            <p:ph type="sldNum" sz="quarter" idx="5"/>
          </p:nvPr>
        </p:nvSpPr>
        <p:spPr>
          <a:xfrm>
            <a:off x="3850443" y="11229"/>
            <a:ext cx="2945659" cy="496332"/>
          </a:xfrm>
          <a:prstGeom prst="rect">
            <a:avLst/>
          </a:prstGeom>
        </p:spPr>
        <p:txBody>
          <a:bodyPr vert="horz" lIns="91440" tIns="45720" rIns="91440" bIns="45720" rtlCol="0" anchor="ctr"/>
          <a:lstStyle>
            <a:lvl1pPr algn="r">
              <a:defRPr sz="1200"/>
            </a:lvl1pPr>
          </a:lstStyle>
          <a:p>
            <a:fld id="{B51343E0-F108-438C-9CE8-1E59E41C6AF0}" type="slidenum">
              <a:rPr lang="de-CH" smtClean="0"/>
              <a:t>‹Nr.›</a:t>
            </a:fld>
            <a:endParaRPr lang="de-CH"/>
          </a:p>
        </p:txBody>
      </p:sp>
    </p:spTree>
    <p:extLst>
      <p:ext uri="{BB962C8B-B14F-4D97-AF65-F5344CB8AC3E}">
        <p14:creationId xmlns:p14="http://schemas.microsoft.com/office/powerpoint/2010/main" val="327443394"/>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 y="663575"/>
            <a:ext cx="1350963" cy="1014413"/>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Parallel</a:t>
            </a:r>
            <a:r>
              <a:rPr lang="de-CH" baseline="0" dirty="0" smtClean="0"/>
              <a:t> ev. mit Flipchart wichtiges skizzieren:</a:t>
            </a:r>
          </a:p>
          <a:p>
            <a:endParaRPr lang="de-CH" dirty="0"/>
          </a:p>
        </p:txBody>
      </p:sp>
      <p:sp>
        <p:nvSpPr>
          <p:cNvPr id="4" name="Foliennummernplatzhalter 3"/>
          <p:cNvSpPr>
            <a:spLocks noGrp="1"/>
          </p:cNvSpPr>
          <p:nvPr>
            <p:ph type="sldNum" sz="quarter" idx="10"/>
          </p:nvPr>
        </p:nvSpPr>
        <p:spPr/>
        <p:txBody>
          <a:bodyPr/>
          <a:lstStyle/>
          <a:p>
            <a:fld id="{B51343E0-F108-438C-9CE8-1E59E41C6AF0}" type="slidenum">
              <a:rPr lang="de-CH" smtClean="0"/>
              <a:t>1</a:t>
            </a:fld>
            <a:endParaRPr lang="de-CH"/>
          </a:p>
        </p:txBody>
      </p:sp>
      <p:sp>
        <p:nvSpPr>
          <p:cNvPr id="5" name="Datumsplatzhalter 4"/>
          <p:cNvSpPr>
            <a:spLocks noGrp="1"/>
          </p:cNvSpPr>
          <p:nvPr>
            <p:ph type="dt" idx="11"/>
          </p:nvPr>
        </p:nvSpPr>
        <p:spPr/>
        <p:txBody>
          <a:bodyPr/>
          <a:lstStyle/>
          <a:p>
            <a:fld id="{EE66A0EB-78F1-4347-A4E2-0E03EF891BB7}" type="datetime1">
              <a:rPr lang="de-CH" smtClean="0"/>
              <a:t>04.05.2013</a:t>
            </a:fld>
            <a:endParaRPr lang="de-CH"/>
          </a:p>
        </p:txBody>
      </p:sp>
      <p:sp>
        <p:nvSpPr>
          <p:cNvPr id="6" name="Kopfzeilenplatzhalter 5"/>
          <p:cNvSpPr>
            <a:spLocks noGrp="1"/>
          </p:cNvSpPr>
          <p:nvPr>
            <p:ph type="hdr" sz="quarter" idx="12"/>
          </p:nvPr>
        </p:nvSpPr>
        <p:spPr/>
        <p:txBody>
          <a:bodyPr/>
          <a:lstStyle/>
          <a:p>
            <a:r>
              <a:rPr lang="de-CH" smtClean="0"/>
              <a:t>Phillipi – Apg. 16:6-40</a:t>
            </a:r>
            <a:endParaRPr lang="de-CH" dirty="0"/>
          </a:p>
        </p:txBody>
      </p:sp>
    </p:spTree>
    <p:extLst>
      <p:ext uri="{BB962C8B-B14F-4D97-AF65-F5344CB8AC3E}">
        <p14:creationId xmlns:p14="http://schemas.microsoft.com/office/powerpoint/2010/main" val="3575613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 y="663575"/>
            <a:ext cx="1350963" cy="1014413"/>
          </a:xfrm>
        </p:spPr>
      </p:sp>
      <p:sp>
        <p:nvSpPr>
          <p:cNvPr id="3" name="Notizenplatzhalter 2"/>
          <p:cNvSpPr>
            <a:spLocks noGrp="1"/>
          </p:cNvSpPr>
          <p:nvPr>
            <p:ph type="body" idx="1"/>
          </p:nvPr>
        </p:nvSpPr>
        <p:spPr/>
        <p:txBody>
          <a:bodyPr/>
          <a:lstStyle/>
          <a:p>
            <a:r>
              <a:rPr lang="de-CH" baseline="30000" dirty="0" smtClean="0"/>
              <a:t>6 </a:t>
            </a:r>
            <a:r>
              <a:rPr lang="de-CH" dirty="0" smtClean="0"/>
              <a:t>Als sie aber Phrygien und das Gebiet </a:t>
            </a:r>
            <a:r>
              <a:rPr lang="de-CH" dirty="0" err="1" smtClean="0"/>
              <a:t>Galatiens</a:t>
            </a:r>
            <a:r>
              <a:rPr lang="de-CH" dirty="0" smtClean="0"/>
              <a:t> durchzogen, wurde ihnen vom Heiligen Geist gewehrt, das Wort in [der Provinz] </a:t>
            </a:r>
            <a:r>
              <a:rPr lang="de-CH" dirty="0" err="1" smtClean="0"/>
              <a:t>Asia</a:t>
            </a:r>
            <a:r>
              <a:rPr lang="de-CH" dirty="0" smtClean="0"/>
              <a:t> zu verkündigen.</a:t>
            </a:r>
          </a:p>
          <a:p>
            <a:r>
              <a:rPr lang="de-CH" baseline="30000" dirty="0" smtClean="0"/>
              <a:t>7 </a:t>
            </a:r>
            <a:r>
              <a:rPr lang="de-CH" dirty="0" smtClean="0"/>
              <a:t>Als sie nach </a:t>
            </a:r>
            <a:r>
              <a:rPr lang="de-CH" dirty="0" err="1" smtClean="0"/>
              <a:t>Mysien</a:t>
            </a:r>
            <a:r>
              <a:rPr lang="de-CH" dirty="0" smtClean="0"/>
              <a:t> kamen, versuchten sie, nach Bithynien zu reisen; und der Geist ließ es ihnen nicht zu.</a:t>
            </a:r>
          </a:p>
          <a:p>
            <a:r>
              <a:rPr lang="de-CH" baseline="30000" dirty="0" smtClean="0"/>
              <a:t>8 </a:t>
            </a:r>
            <a:r>
              <a:rPr lang="de-CH" dirty="0" smtClean="0"/>
              <a:t>Da reisten sie an </a:t>
            </a:r>
            <a:r>
              <a:rPr lang="de-CH" dirty="0" err="1" smtClean="0"/>
              <a:t>Mysien</a:t>
            </a:r>
            <a:r>
              <a:rPr lang="de-CH" dirty="0" smtClean="0"/>
              <a:t> vorbei und kamen hinab nach </a:t>
            </a:r>
            <a:r>
              <a:rPr lang="de-CH" dirty="0" err="1" smtClean="0"/>
              <a:t>Troas</a:t>
            </a:r>
            <a:r>
              <a:rPr lang="de-CH" dirty="0" smtClean="0"/>
              <a:t>.</a:t>
            </a:r>
          </a:p>
          <a:p>
            <a:r>
              <a:rPr lang="de-CH" baseline="30000" dirty="0" smtClean="0"/>
              <a:t>9 </a:t>
            </a:r>
            <a:r>
              <a:rPr lang="de-CH" dirty="0" smtClean="0"/>
              <a:t>Und in der Nacht erschien dem Paulus ein Gesicht: Ein mazedonischer Mann stand vor ihm, bat ihn und sprach: Komm herüber nach Mazedonien und hilf uns!</a:t>
            </a:r>
          </a:p>
          <a:p>
            <a:r>
              <a:rPr lang="de-CH" baseline="30000" dirty="0" smtClean="0"/>
              <a:t>10 </a:t>
            </a:r>
            <a:r>
              <a:rPr lang="de-CH" dirty="0" smtClean="0"/>
              <a:t>Als er aber dieses Gesicht gesehen hatte, waren wir sogleich bestrebt, nach Mazedonien zu ziehen, indem wir daraus schlossen, dass uns der Herr berufen hatte, ihnen das Evangelium zu verkündigen.</a:t>
            </a:r>
          </a:p>
          <a:p>
            <a:endParaRPr lang="de-CH" dirty="0" smtClean="0"/>
          </a:p>
          <a:p>
            <a:r>
              <a:rPr lang="de-CH" dirty="0" smtClean="0"/>
              <a:t>Unser</a:t>
            </a:r>
            <a:r>
              <a:rPr lang="de-CH" baseline="0" dirty="0" smtClean="0"/>
              <a:t> Gott ist kommunikativ</a:t>
            </a:r>
            <a:endParaRPr lang="de-CH" dirty="0" smtClean="0"/>
          </a:p>
          <a:p>
            <a:r>
              <a:rPr lang="de-CH" dirty="0" smtClean="0"/>
              <a:t>Paulus war bereit, auf die Stimme Gottes zu hören</a:t>
            </a:r>
          </a:p>
          <a:p>
            <a:r>
              <a:rPr lang="de-CH" dirty="0" smtClean="0"/>
              <a:t>Bin ich, bist du bereit zu hören?</a:t>
            </a:r>
          </a:p>
          <a:p>
            <a:r>
              <a:rPr lang="de-CH" dirty="0" smtClean="0"/>
              <a:t>Kann</a:t>
            </a:r>
            <a:r>
              <a:rPr lang="de-CH" baseline="0" dirty="0" smtClean="0"/>
              <a:t> ich zuhören?</a:t>
            </a:r>
          </a:p>
          <a:p>
            <a:r>
              <a:rPr lang="de-CH" dirty="0" smtClean="0"/>
              <a:t>Begebenheit von Elia (1. Könige 19):</a:t>
            </a:r>
          </a:p>
          <a:p>
            <a:r>
              <a:rPr lang="de-CH" baseline="30000" dirty="0" smtClean="0"/>
              <a:t>11 </a:t>
            </a:r>
            <a:r>
              <a:rPr lang="de-CH" dirty="0" smtClean="0"/>
              <a:t>… Und siehe, der </a:t>
            </a:r>
            <a:r>
              <a:rPr lang="de-CH" cap="small" dirty="0" smtClean="0">
                <a:effectLst/>
              </a:rPr>
              <a:t>Herr</a:t>
            </a:r>
            <a:r>
              <a:rPr lang="de-CH" dirty="0" smtClean="0"/>
              <a:t> ging vorüber; und ein großer, starker Wind, der die Berge zerriss und die Felsen zerbrach, ging </a:t>
            </a:r>
            <a:r>
              <a:rPr lang="de-CH" b="1" dirty="0" smtClean="0"/>
              <a:t>vor</a:t>
            </a:r>
            <a:r>
              <a:rPr lang="de-CH" dirty="0" smtClean="0"/>
              <a:t> dem </a:t>
            </a:r>
            <a:r>
              <a:rPr lang="de-CH" cap="small" dirty="0" smtClean="0">
                <a:effectLst/>
              </a:rPr>
              <a:t>Herrn</a:t>
            </a:r>
            <a:r>
              <a:rPr lang="de-CH" dirty="0" smtClean="0"/>
              <a:t> her; der </a:t>
            </a:r>
            <a:r>
              <a:rPr lang="de-CH" cap="small" dirty="0" smtClean="0">
                <a:effectLst/>
              </a:rPr>
              <a:t>Herr</a:t>
            </a:r>
            <a:r>
              <a:rPr lang="de-CH" dirty="0" smtClean="0"/>
              <a:t> aber war </a:t>
            </a:r>
            <a:r>
              <a:rPr lang="de-CH" b="1" i="1" dirty="0" smtClean="0"/>
              <a:t>nicht</a:t>
            </a:r>
            <a:r>
              <a:rPr lang="de-CH" dirty="0" smtClean="0"/>
              <a:t> in dem Wind. Und nach dem Wind kam ein Erdbeben; aber der </a:t>
            </a:r>
            <a:r>
              <a:rPr lang="de-CH" cap="small" dirty="0" smtClean="0">
                <a:effectLst/>
              </a:rPr>
              <a:t>Herr</a:t>
            </a:r>
            <a:r>
              <a:rPr lang="de-CH" dirty="0" smtClean="0"/>
              <a:t> war </a:t>
            </a:r>
            <a:r>
              <a:rPr lang="de-CH" b="1" i="1" dirty="0" smtClean="0"/>
              <a:t>nicht</a:t>
            </a:r>
            <a:r>
              <a:rPr lang="de-CH" dirty="0" smtClean="0"/>
              <a:t> in dem Erdbeben.</a:t>
            </a:r>
          </a:p>
          <a:p>
            <a:r>
              <a:rPr lang="de-CH" baseline="30000" dirty="0" smtClean="0"/>
              <a:t>12 </a:t>
            </a:r>
            <a:r>
              <a:rPr lang="de-CH" dirty="0" smtClean="0"/>
              <a:t>Und nach dem Erdbeben kam ein Feuer; aber der </a:t>
            </a:r>
            <a:r>
              <a:rPr lang="de-CH" cap="small" dirty="0" smtClean="0">
                <a:effectLst/>
              </a:rPr>
              <a:t>Herr</a:t>
            </a:r>
            <a:r>
              <a:rPr lang="de-CH" dirty="0" smtClean="0"/>
              <a:t> war </a:t>
            </a:r>
            <a:r>
              <a:rPr lang="de-CH" b="1" i="1" dirty="0" smtClean="0"/>
              <a:t>nicht</a:t>
            </a:r>
            <a:r>
              <a:rPr lang="de-CH" dirty="0" smtClean="0"/>
              <a:t> in dem Feuer. Und nach dem Feuer kam die Stimme eines </a:t>
            </a:r>
            <a:r>
              <a:rPr lang="de-CH" b="1" dirty="0" smtClean="0"/>
              <a:t>sanften Säuselns</a:t>
            </a:r>
            <a:r>
              <a:rPr lang="de-CH" dirty="0" smtClean="0"/>
              <a:t>.</a:t>
            </a:r>
          </a:p>
          <a:p>
            <a:r>
              <a:rPr lang="de-CH" baseline="30000" dirty="0" smtClean="0"/>
              <a:t>13 </a:t>
            </a:r>
            <a:r>
              <a:rPr lang="de-CH" dirty="0" smtClean="0"/>
              <a:t>Und es geschah, als Elia dieses hörte, da verhüllte er sein Angesicht mit seinem Mantel, und er ging hinaus und trat an den Eingang der Höhle. Und siehe, da kam eine Stimme zu ihm, die sprach: Was willst/machst du hier, Elia? (er war am falschen Ort)</a:t>
            </a:r>
          </a:p>
          <a:p>
            <a:endParaRPr lang="de-CH" baseline="0" dirty="0" smtClean="0"/>
          </a:p>
          <a:p>
            <a:r>
              <a:rPr lang="de-CH" dirty="0" smtClean="0"/>
              <a:t>Können wir heute noch Stille finden?</a:t>
            </a:r>
          </a:p>
          <a:p>
            <a:r>
              <a:rPr lang="de-CH" dirty="0" smtClean="0">
                <a:sym typeface="Wingdings" pitchFamily="2" charset="2"/>
              </a:rPr>
              <a:t></a:t>
            </a:r>
            <a:r>
              <a:rPr lang="de-CH" dirty="0" smtClean="0"/>
              <a:t> heutige Herausforderung Medienkonsum</a:t>
            </a:r>
            <a:r>
              <a:rPr lang="de-CH" baseline="0" dirty="0" smtClean="0"/>
              <a:t> und </a:t>
            </a:r>
            <a:r>
              <a:rPr lang="de-CH" baseline="0" dirty="0" err="1" smtClean="0"/>
              <a:t>Freizeitaktivismus</a:t>
            </a:r>
            <a:r>
              <a:rPr lang="de-CH" baseline="0" dirty="0" smtClean="0"/>
              <a:t>!</a:t>
            </a:r>
            <a:endParaRPr lang="de-CH" dirty="0" smtClean="0"/>
          </a:p>
          <a:p>
            <a:endParaRPr lang="de-CH" dirty="0" smtClean="0"/>
          </a:p>
          <a:p>
            <a:r>
              <a:rPr lang="de-CH" dirty="0" smtClean="0"/>
              <a:t>Wie redet der Herr?</a:t>
            </a:r>
          </a:p>
          <a:p>
            <a:r>
              <a:rPr lang="de-CH" dirty="0" smtClean="0">
                <a:sym typeface="Wingdings" pitchFamily="2" charset="2"/>
              </a:rPr>
              <a:t></a:t>
            </a:r>
            <a:r>
              <a:rPr lang="de-CH" dirty="0" smtClean="0"/>
              <a:t> Bibel – objektive Wahrheit, Grundprinzipien, Offenbarung Gottes</a:t>
            </a:r>
          </a:p>
          <a:p>
            <a:r>
              <a:rPr lang="de-CH" dirty="0" smtClean="0">
                <a:sym typeface="Wingdings" pitchFamily="2" charset="2"/>
              </a:rPr>
              <a:t> Externe Einflüsse: </a:t>
            </a:r>
            <a:r>
              <a:rPr lang="de-CH" dirty="0" smtClean="0"/>
              <a:t>Geschwister (gesunde Prophetie), Begebenheiten (geschlossene</a:t>
            </a:r>
            <a:r>
              <a:rPr lang="de-CH" baseline="0" dirty="0" smtClean="0"/>
              <a:t> – offene Türen)</a:t>
            </a:r>
            <a:r>
              <a:rPr lang="de-CH" dirty="0" smtClean="0"/>
              <a:t>, Erfahrungen</a:t>
            </a:r>
          </a:p>
          <a:p>
            <a:r>
              <a:rPr lang="de-CH" dirty="0" smtClean="0">
                <a:sym typeface="Wingdings" pitchFamily="2" charset="2"/>
              </a:rPr>
              <a:t> Innere Stimme: Gewissen,</a:t>
            </a:r>
            <a:r>
              <a:rPr lang="de-CH" dirty="0" smtClean="0"/>
              <a:t> Eindrücke, Unruhe oder Frieden über eine Sache, Träume,</a:t>
            </a:r>
            <a:r>
              <a:rPr lang="de-CH" baseline="0" dirty="0" smtClean="0"/>
              <a:t> …</a:t>
            </a:r>
          </a:p>
          <a:p>
            <a:endParaRPr lang="de-CH" dirty="0" smtClean="0"/>
          </a:p>
          <a:p>
            <a:r>
              <a:rPr lang="de-CH" dirty="0" smtClean="0"/>
              <a:t>Eigene Erfahrung: </a:t>
            </a:r>
          </a:p>
          <a:p>
            <a:pPr marL="171450" indent="-171450">
              <a:buFont typeface="Wingdings"/>
              <a:buChar char="à"/>
            </a:pPr>
            <a:r>
              <a:rPr lang="de-CH" dirty="0" smtClean="0">
                <a:sym typeface="Wingdings" pitchFamily="2" charset="2"/>
              </a:rPr>
              <a:t>Messen an der Heiligen Schrift</a:t>
            </a:r>
          </a:p>
          <a:p>
            <a:pPr marL="171450" indent="-171450">
              <a:buFont typeface="Wingdings"/>
              <a:buChar char="à"/>
            </a:pPr>
            <a:r>
              <a:rPr lang="de-CH" dirty="0" smtClean="0">
                <a:sym typeface="Wingdings" pitchFamily="2" charset="2"/>
              </a:rPr>
              <a:t>Austausch</a:t>
            </a:r>
            <a:r>
              <a:rPr lang="de-CH" baseline="0" dirty="0" smtClean="0">
                <a:sym typeface="Wingdings" pitchFamily="2" charset="2"/>
              </a:rPr>
              <a:t> mit Geschwistern + und - , auf Hinweise achten, «Vlies auslegen» (Gideon)</a:t>
            </a:r>
          </a:p>
          <a:p>
            <a:pPr marL="171450" indent="-171450">
              <a:buFont typeface="Wingdings"/>
              <a:buChar char="à"/>
            </a:pPr>
            <a:r>
              <a:rPr lang="de-CH" baseline="0" dirty="0" smtClean="0">
                <a:sym typeface="Wingdings" pitchFamily="2" charset="2"/>
              </a:rPr>
              <a:t>Im Gebet vor dem Herrn bewegen, Ruhe in einer Sache suchen</a:t>
            </a:r>
            <a:endParaRPr lang="de-CH" dirty="0" smtClean="0"/>
          </a:p>
          <a:p>
            <a:endParaRPr lang="de-CH" dirty="0" smtClean="0"/>
          </a:p>
          <a:p>
            <a:r>
              <a:rPr lang="de-CH" dirty="0" smtClean="0"/>
              <a:t>Wie geht es dir?</a:t>
            </a:r>
          </a:p>
          <a:p>
            <a:r>
              <a:rPr lang="de-CH" dirty="0" smtClean="0"/>
              <a:t>Wann Seine Stimme das letzte mal gehört?</a:t>
            </a:r>
          </a:p>
          <a:p>
            <a:r>
              <a:rPr lang="de-CH" dirty="0" smtClean="0"/>
              <a:t>Seien wir aufmerksam! </a:t>
            </a:r>
          </a:p>
          <a:p>
            <a:endParaRPr lang="de-CH" dirty="0" smtClean="0"/>
          </a:p>
        </p:txBody>
      </p:sp>
      <p:sp>
        <p:nvSpPr>
          <p:cNvPr id="4" name="Foliennummernplatzhalter 3"/>
          <p:cNvSpPr>
            <a:spLocks noGrp="1"/>
          </p:cNvSpPr>
          <p:nvPr>
            <p:ph type="sldNum" sz="quarter" idx="10"/>
          </p:nvPr>
        </p:nvSpPr>
        <p:spPr/>
        <p:txBody>
          <a:bodyPr/>
          <a:lstStyle/>
          <a:p>
            <a:fld id="{B51343E0-F108-438C-9CE8-1E59E41C6AF0}" type="slidenum">
              <a:rPr lang="de-CH" smtClean="0"/>
              <a:t>2</a:t>
            </a:fld>
            <a:endParaRPr lang="de-CH"/>
          </a:p>
        </p:txBody>
      </p:sp>
      <p:sp>
        <p:nvSpPr>
          <p:cNvPr id="5" name="Datumsplatzhalter 4"/>
          <p:cNvSpPr>
            <a:spLocks noGrp="1"/>
          </p:cNvSpPr>
          <p:nvPr>
            <p:ph type="dt" idx="11"/>
          </p:nvPr>
        </p:nvSpPr>
        <p:spPr/>
        <p:txBody>
          <a:bodyPr/>
          <a:lstStyle/>
          <a:p>
            <a:fld id="{D4ECBFFC-44D7-4E2A-B5A4-5AAC823DF6F5}" type="datetime1">
              <a:rPr lang="de-CH" smtClean="0"/>
              <a:t>04.05.2013</a:t>
            </a:fld>
            <a:endParaRPr lang="de-CH"/>
          </a:p>
        </p:txBody>
      </p:sp>
      <p:sp>
        <p:nvSpPr>
          <p:cNvPr id="6" name="Kopfzeilenplatzhalter 5"/>
          <p:cNvSpPr>
            <a:spLocks noGrp="1"/>
          </p:cNvSpPr>
          <p:nvPr>
            <p:ph type="hdr" sz="quarter" idx="12"/>
          </p:nvPr>
        </p:nvSpPr>
        <p:spPr/>
        <p:txBody>
          <a:bodyPr/>
          <a:lstStyle/>
          <a:p>
            <a:r>
              <a:rPr lang="de-CH" smtClean="0"/>
              <a:t>Phillipi – Apg. 16:6-40</a:t>
            </a:r>
            <a:endParaRPr lang="de-CH" dirty="0"/>
          </a:p>
        </p:txBody>
      </p:sp>
    </p:spTree>
    <p:extLst>
      <p:ext uri="{BB962C8B-B14F-4D97-AF65-F5344CB8AC3E}">
        <p14:creationId xmlns:p14="http://schemas.microsoft.com/office/powerpoint/2010/main" val="1611112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 y="663575"/>
            <a:ext cx="1350963" cy="1014413"/>
          </a:xfrm>
        </p:spPr>
      </p:sp>
      <p:sp>
        <p:nvSpPr>
          <p:cNvPr id="3" name="Notizenplatzhalter 2"/>
          <p:cNvSpPr>
            <a:spLocks noGrp="1"/>
          </p:cNvSpPr>
          <p:nvPr>
            <p:ph type="body" idx="1"/>
          </p:nvPr>
        </p:nvSpPr>
        <p:spPr/>
        <p:txBody>
          <a:bodyPr/>
          <a:lstStyle/>
          <a:p>
            <a:r>
              <a:rPr lang="de-CH" baseline="30000" dirty="0" smtClean="0"/>
              <a:t>11 </a:t>
            </a:r>
            <a:r>
              <a:rPr lang="de-CH" dirty="0" smtClean="0"/>
              <a:t>So fuhren wir denn [mit dem Schiff] von </a:t>
            </a:r>
            <a:r>
              <a:rPr lang="de-CH" dirty="0" err="1" smtClean="0"/>
              <a:t>Troas</a:t>
            </a:r>
            <a:r>
              <a:rPr lang="de-CH" dirty="0" smtClean="0"/>
              <a:t> ab und kamen geradewegs nach </a:t>
            </a:r>
            <a:r>
              <a:rPr lang="de-CH" dirty="0" err="1" smtClean="0"/>
              <a:t>Samothrace</a:t>
            </a:r>
            <a:r>
              <a:rPr lang="de-CH" dirty="0" smtClean="0"/>
              <a:t> und am folgenden Tag nach </a:t>
            </a:r>
            <a:r>
              <a:rPr lang="de-CH" dirty="0" err="1" smtClean="0"/>
              <a:t>Neapolis</a:t>
            </a:r>
            <a:endParaRPr lang="de-CH" dirty="0" smtClean="0"/>
          </a:p>
          <a:p>
            <a:r>
              <a:rPr lang="de-CH" baseline="30000" dirty="0" smtClean="0"/>
              <a:t>12 </a:t>
            </a:r>
            <a:r>
              <a:rPr lang="de-CH" dirty="0" smtClean="0"/>
              <a:t>und von dort nach Philippi, welches die bedeutendste Stadt jenes Teils von Mazedonien ist, eine [römische] Kolonie. Wir hielten uns aber in dieser Stadt etliche Tage auf.</a:t>
            </a:r>
          </a:p>
          <a:p>
            <a:endParaRPr lang="de-CH" dirty="0" smtClean="0"/>
          </a:p>
          <a:p>
            <a:r>
              <a:rPr lang="de-CH" dirty="0" smtClean="0">
                <a:sym typeface="Wingdings" pitchFamily="2" charset="2"/>
              </a:rPr>
              <a:t>Philippi  </a:t>
            </a:r>
            <a:r>
              <a:rPr lang="de-CH" dirty="0" smtClean="0"/>
              <a:t>Umbenannt vom</a:t>
            </a:r>
            <a:r>
              <a:rPr lang="de-CH" baseline="0" dirty="0" smtClean="0"/>
              <a:t> Vater Alexander des Grossen: Philipp II von Mazedonien um 355 v. Chr.</a:t>
            </a:r>
          </a:p>
          <a:p>
            <a:r>
              <a:rPr lang="de-CH" baseline="0" dirty="0" smtClean="0"/>
              <a:t>Durch die römische Eroberung: römische Provinz Mazedonien</a:t>
            </a:r>
          </a:p>
          <a:p>
            <a:r>
              <a:rPr lang="de-CH" baseline="0" dirty="0" smtClean="0"/>
              <a:t>Entscheidende Schlacht nach der Ermordung Cäsars:</a:t>
            </a:r>
          </a:p>
          <a:p>
            <a:r>
              <a:rPr lang="de-CH" baseline="0" dirty="0" smtClean="0"/>
              <a:t>Augustus (Octavian)  </a:t>
            </a:r>
            <a:r>
              <a:rPr lang="de-CH" baseline="0" dirty="0" smtClean="0">
                <a:sym typeface="Wingdings" pitchFamily="2" charset="2"/>
              </a:rPr>
              <a:t>   Brutus und </a:t>
            </a:r>
            <a:r>
              <a:rPr lang="de-CH" baseline="0" dirty="0" err="1" smtClean="0">
                <a:sym typeface="Wingdings" pitchFamily="2" charset="2"/>
              </a:rPr>
              <a:t>Cassius</a:t>
            </a:r>
            <a:endParaRPr lang="de-CH" baseline="0" dirty="0" smtClean="0">
              <a:sym typeface="Wingdings" pitchFamily="2" charset="2"/>
            </a:endParaRPr>
          </a:p>
          <a:p>
            <a:r>
              <a:rPr lang="de-CH" baseline="0" dirty="0" smtClean="0">
                <a:sym typeface="Wingdings" pitchFamily="2" charset="2"/>
              </a:rPr>
              <a:t>Augustus machte zu röm. Kolonie, freie Stadt, «Klein-Rom»</a:t>
            </a:r>
          </a:p>
          <a:p>
            <a:r>
              <a:rPr lang="de-CH" baseline="0" dirty="0" smtClean="0">
                <a:sym typeface="Wingdings" pitchFamily="2" charset="2"/>
              </a:rPr>
              <a:t>An der Via </a:t>
            </a:r>
            <a:r>
              <a:rPr lang="de-CH" baseline="0" dirty="0" err="1" smtClean="0">
                <a:sym typeface="Wingdings" pitchFamily="2" charset="2"/>
              </a:rPr>
              <a:t>Egnatia</a:t>
            </a:r>
            <a:r>
              <a:rPr lang="de-CH" baseline="0" dirty="0" smtClean="0">
                <a:sym typeface="Wingdings" pitchFamily="2" charset="2"/>
              </a:rPr>
              <a:t>, wichtigste Stadt im östlichen Teils Mazedoniens </a:t>
            </a:r>
          </a:p>
          <a:p>
            <a:r>
              <a:rPr lang="de-CH" baseline="0" dirty="0" smtClean="0">
                <a:sym typeface="Wingdings" pitchFamily="2" charset="2"/>
              </a:rPr>
              <a:t>Hauptstadt von Mazedonien war </a:t>
            </a:r>
            <a:r>
              <a:rPr lang="de-CH" baseline="0" dirty="0" err="1" smtClean="0">
                <a:sym typeface="Wingdings" pitchFamily="2" charset="2"/>
              </a:rPr>
              <a:t>Thessalonich</a:t>
            </a:r>
            <a:endParaRPr lang="de-CH" baseline="0" dirty="0" smtClean="0">
              <a:sym typeface="Wingdings" pitchFamily="2" charset="2"/>
            </a:endParaRPr>
          </a:p>
          <a:p>
            <a:endParaRPr lang="de-CH" dirty="0" smtClean="0"/>
          </a:p>
          <a:p>
            <a:r>
              <a:rPr lang="de-CH" dirty="0" smtClean="0"/>
              <a:t>Beispiele von akkurater (genauer) Geschichtsschreibung von Lukas:</a:t>
            </a:r>
          </a:p>
          <a:p>
            <a:r>
              <a:rPr lang="de-CH" dirty="0" smtClean="0">
                <a:sym typeface="Wingdings" pitchFamily="2" charset="2"/>
              </a:rPr>
              <a:t> Vers 12: </a:t>
            </a:r>
            <a:r>
              <a:rPr lang="de-CH" dirty="0" smtClean="0"/>
              <a:t>römische Kolonie: eine Siedlung, in der zahlreiche römische Militärveteranen lebten und die besondere Privilegien genoss (u.a. römische Stadtverfassung und Steuerbefreiung).</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sym typeface="Wingdings" pitchFamily="2" charset="2"/>
              </a:rPr>
              <a:t> Verse 19b/20: die Obersten waren Bürger von Philippi, </a:t>
            </a:r>
            <a:r>
              <a:rPr lang="de-CH" baseline="0" dirty="0" err="1" smtClean="0">
                <a:sym typeface="Wingdings" pitchFamily="2" charset="2"/>
              </a:rPr>
              <a:t>gr.</a:t>
            </a:r>
            <a:r>
              <a:rPr lang="de-CH" baseline="0" dirty="0" smtClean="0">
                <a:sym typeface="Wingdings" pitchFamily="2" charset="2"/>
              </a:rPr>
              <a:t> </a:t>
            </a:r>
            <a:r>
              <a:rPr lang="de-CH" baseline="0" dirty="0" err="1" smtClean="0">
                <a:sym typeface="Wingdings" pitchFamily="2" charset="2"/>
              </a:rPr>
              <a:t>Strategois</a:t>
            </a:r>
            <a:r>
              <a:rPr lang="de-CH" baseline="0" dirty="0" smtClean="0">
                <a:sym typeface="Wingdings" pitchFamily="2" charset="2"/>
              </a:rPr>
              <a:t> (je 2 für die Stadt) </a:t>
            </a:r>
          </a:p>
          <a:p>
            <a:endParaRPr lang="de-CH" baseline="0" dirty="0" smtClean="0">
              <a:sym typeface="Wingdings" pitchFamily="2" charset="2"/>
            </a:endParaRPr>
          </a:p>
          <a:p>
            <a:r>
              <a:rPr lang="de-CH" baseline="0" dirty="0" smtClean="0">
                <a:sym typeface="Wingdings" pitchFamily="2" charset="2"/>
              </a:rPr>
              <a:t> Bibel ist kein Mythenbuch, Zuverlässige Beschreibung von Gottes Reden und Wirken</a:t>
            </a:r>
          </a:p>
          <a:p>
            <a:endParaRPr lang="de-CH" baseline="0" dirty="0" smtClean="0">
              <a:sym typeface="Wingdings" pitchFamily="2" charset="2"/>
            </a:endParaRPr>
          </a:p>
          <a:p>
            <a:r>
              <a:rPr lang="de-CH" baseline="0" dirty="0" smtClean="0">
                <a:sym typeface="Wingdings" pitchFamily="2" charset="2"/>
              </a:rPr>
              <a:t>Paulus liess sich bewegen</a:t>
            </a:r>
          </a:p>
          <a:p>
            <a:r>
              <a:rPr lang="de-CH" dirty="0" smtClean="0"/>
              <a:t>Will ich mich aus meiner </a:t>
            </a:r>
            <a:r>
              <a:rPr lang="de-CH" b="1" dirty="0" smtClean="0"/>
              <a:t>Komfortzone</a:t>
            </a:r>
            <a:r>
              <a:rPr lang="de-CH" dirty="0" smtClean="0"/>
              <a:t> herausbewegen?</a:t>
            </a:r>
          </a:p>
          <a:p>
            <a:endParaRPr lang="de-CH"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Bsp.: Abram 1. Mose 12:1 Geh hinaus aus deinem Land (Ur, damalige Zivilisation!) und aus deiner Verwandtschaft (seinem geliebten Umfeld!) und aus dem Haus deines Vaters in das Land, das ich dir zeigen werde! </a:t>
            </a:r>
          </a:p>
          <a:p>
            <a:endParaRPr lang="de-CH"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Bewegung ist für uns nicht unbedingt geographisch zu verstehen!</a:t>
            </a:r>
          </a:p>
          <a:p>
            <a:endParaRPr lang="de-CH" dirty="0" smtClean="0"/>
          </a:p>
          <a:p>
            <a:r>
              <a:rPr lang="de-CH" dirty="0" smtClean="0"/>
              <a:t>Joh. 6:35 «Jesus aber sprach zu ihnen: Ich bin das Brot des Lebens. Wer zu mir kommt, den wird nicht hungern, und wer an mich glaubt, den wird niemals dürsten.»</a:t>
            </a:r>
          </a:p>
          <a:p>
            <a:r>
              <a:rPr lang="de-CH" dirty="0" smtClean="0"/>
              <a:t>Bist du</a:t>
            </a:r>
            <a:r>
              <a:rPr lang="de-CH" baseline="0" dirty="0" smtClean="0"/>
              <a:t> mit deinen Sünden zu Jesus gegangen?</a:t>
            </a:r>
          </a:p>
          <a:p>
            <a:endParaRPr lang="de-CH" baseline="0" dirty="0" smtClean="0"/>
          </a:p>
          <a:p>
            <a:pPr marL="171450" indent="-171450">
              <a:buFont typeface="Wingdings"/>
              <a:buChar char="à"/>
            </a:pPr>
            <a:r>
              <a:rPr lang="de-CH" baseline="0" dirty="0" smtClean="0">
                <a:sym typeface="Wingdings" pitchFamily="2" charset="2"/>
              </a:rPr>
              <a:t>Flipchart (1. Teil zeichnen, Evangeliums-Kurzerläuterung)</a:t>
            </a:r>
          </a:p>
          <a:p>
            <a:pPr marL="171450" indent="-171450">
              <a:buFont typeface="Wingdings"/>
              <a:buChar char="à"/>
            </a:pPr>
            <a:endParaRPr lang="de-CH" baseline="0" dirty="0" smtClean="0">
              <a:sym typeface="Wingdings" pitchFamily="2" charset="2"/>
            </a:endParaRPr>
          </a:p>
          <a:p>
            <a:pPr marL="0" indent="0">
              <a:buFont typeface="Wingdings"/>
              <a:buNone/>
            </a:pPr>
            <a:r>
              <a:rPr lang="de-CH" baseline="0" dirty="0" smtClean="0">
                <a:sym typeface="Wingdings" pitchFamily="2" charset="2"/>
              </a:rPr>
              <a:t>Persönlich: vor mehr als 30 Jahren mich zu Jesus bewegen lassen, habe es nie bereut.</a:t>
            </a:r>
          </a:p>
          <a:p>
            <a:pPr marL="0" indent="0">
              <a:buFont typeface="Wingdings"/>
              <a:buNone/>
            </a:pPr>
            <a:r>
              <a:rPr lang="de-CH" baseline="0" dirty="0" smtClean="0">
                <a:sym typeface="Wingdings" pitchFamily="2" charset="2"/>
              </a:rPr>
              <a:t>Wer Schritte wagen möchte, nach dem Gottesdienst mit Mitarbeiter der Gemeinde hier oder mit mir reden.</a:t>
            </a:r>
          </a:p>
          <a:p>
            <a:pPr marL="0" indent="0">
              <a:buFont typeface="Wingdings"/>
              <a:buNone/>
            </a:pPr>
            <a:endParaRPr lang="de-CH" baseline="0" dirty="0" smtClean="0"/>
          </a:p>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51343E0-F108-438C-9CE8-1E59E41C6AF0}" type="slidenum">
              <a:rPr lang="de-CH" smtClean="0"/>
              <a:t>3</a:t>
            </a:fld>
            <a:endParaRPr lang="de-CH"/>
          </a:p>
        </p:txBody>
      </p:sp>
      <p:sp>
        <p:nvSpPr>
          <p:cNvPr id="5" name="Datumsplatzhalter 4"/>
          <p:cNvSpPr>
            <a:spLocks noGrp="1"/>
          </p:cNvSpPr>
          <p:nvPr>
            <p:ph type="dt" idx="11"/>
          </p:nvPr>
        </p:nvSpPr>
        <p:spPr/>
        <p:txBody>
          <a:bodyPr/>
          <a:lstStyle/>
          <a:p>
            <a:fld id="{8B5CE564-05A3-403B-B0BD-B78E3DAC3CB8}" type="datetime1">
              <a:rPr lang="de-CH" smtClean="0"/>
              <a:t>04.05.2013</a:t>
            </a:fld>
            <a:endParaRPr lang="de-CH"/>
          </a:p>
        </p:txBody>
      </p:sp>
      <p:sp>
        <p:nvSpPr>
          <p:cNvPr id="6" name="Kopfzeilenplatzhalter 5"/>
          <p:cNvSpPr>
            <a:spLocks noGrp="1"/>
          </p:cNvSpPr>
          <p:nvPr>
            <p:ph type="hdr" sz="quarter" idx="12"/>
          </p:nvPr>
        </p:nvSpPr>
        <p:spPr/>
        <p:txBody>
          <a:bodyPr/>
          <a:lstStyle/>
          <a:p>
            <a:r>
              <a:rPr lang="de-CH" smtClean="0"/>
              <a:t>Phillipi – Apg. 16:6-40</a:t>
            </a:r>
            <a:endParaRPr lang="de-CH" dirty="0"/>
          </a:p>
        </p:txBody>
      </p:sp>
    </p:spTree>
    <p:extLst>
      <p:ext uri="{BB962C8B-B14F-4D97-AF65-F5344CB8AC3E}">
        <p14:creationId xmlns:p14="http://schemas.microsoft.com/office/powerpoint/2010/main" val="1131596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 y="663575"/>
            <a:ext cx="1350963" cy="1014413"/>
          </a:xfrm>
        </p:spPr>
      </p:sp>
      <p:sp>
        <p:nvSpPr>
          <p:cNvPr id="3" name="Notizenplatzhalter 2"/>
          <p:cNvSpPr>
            <a:spLocks noGrp="1"/>
          </p:cNvSpPr>
          <p:nvPr>
            <p:ph type="body" idx="1"/>
          </p:nvPr>
        </p:nvSpPr>
        <p:spPr/>
        <p:txBody>
          <a:bodyPr/>
          <a:lstStyle/>
          <a:p>
            <a:r>
              <a:rPr lang="de-CH" baseline="30000" dirty="0" smtClean="0"/>
              <a:t>13 </a:t>
            </a:r>
            <a:r>
              <a:rPr lang="de-CH" dirty="0" smtClean="0"/>
              <a:t>Und am Sabbattag gingen wir vor die Stadt hinaus, an den Fluss, wo man zu beten pflegte; und wir setzten uns und redeten zu den Frauen, die zusammengekommen waren.</a:t>
            </a:r>
          </a:p>
          <a:p>
            <a:r>
              <a:rPr lang="de-CH" baseline="30000" dirty="0" smtClean="0"/>
              <a:t>14 </a:t>
            </a:r>
            <a:r>
              <a:rPr lang="de-CH" dirty="0" smtClean="0"/>
              <a:t>Und eine gottesfürchtige Frau namens Lydia, eine Purpurhändlerin aus der Stadt </a:t>
            </a:r>
            <a:r>
              <a:rPr lang="de-CH" dirty="0" err="1" smtClean="0"/>
              <a:t>Thyatira</a:t>
            </a:r>
            <a:r>
              <a:rPr lang="de-CH" dirty="0" smtClean="0"/>
              <a:t>, hörte zu; und der Herr tat ihr das Herz auf, sodass sie aufmerksam achtgab auf das, was von Paulus geredet wurde.</a:t>
            </a:r>
          </a:p>
          <a:p>
            <a:r>
              <a:rPr lang="de-CH" baseline="30000" dirty="0" smtClean="0"/>
              <a:t>15 </a:t>
            </a:r>
            <a:r>
              <a:rPr lang="de-CH" dirty="0" smtClean="0"/>
              <a:t>Als sie aber getauft worden war und auch ihr Haus, bat sie und sprach: Wenn ihr davon überzeugt seid, dass ich an den Herrn gläubig bin, so kommt in mein Haus und bleibt dort! Und sie nötigte uns.</a:t>
            </a:r>
          </a:p>
          <a:p>
            <a:endParaRPr lang="de-CH" dirty="0" smtClean="0"/>
          </a:p>
          <a:p>
            <a:pPr marL="171450" indent="-171450">
              <a:buFont typeface="Wingdings"/>
              <a:buChar char="à"/>
            </a:pPr>
            <a:r>
              <a:rPr lang="de-CH" dirty="0" smtClean="0"/>
              <a:t>Es gab nur wenige Juden in Philippi (keine 10 Männer für eine Synagoge) </a:t>
            </a:r>
          </a:p>
          <a:p>
            <a:pPr marL="171450" indent="-171450">
              <a:buFont typeface="Wingdings"/>
              <a:buChar char="à"/>
            </a:pPr>
            <a:r>
              <a:rPr lang="de-CH" dirty="0" smtClean="0"/>
              <a:t>Gegensatz: </a:t>
            </a:r>
            <a:r>
              <a:rPr lang="de-CH" dirty="0" err="1" smtClean="0"/>
              <a:t>Thessalonich</a:t>
            </a:r>
            <a:r>
              <a:rPr lang="de-CH" dirty="0" smtClean="0"/>
              <a:t> mit Synagoge</a:t>
            </a:r>
          </a:p>
          <a:p>
            <a:endParaRPr lang="de-CH" dirty="0" smtClean="0"/>
          </a:p>
          <a:p>
            <a:r>
              <a:rPr lang="de-CH" dirty="0" smtClean="0"/>
              <a:t>Wann hast du dein Leben Jesus</a:t>
            </a:r>
            <a:r>
              <a:rPr lang="de-CH" baseline="0" dirty="0" smtClean="0"/>
              <a:t> übergeben?</a:t>
            </a:r>
          </a:p>
          <a:p>
            <a:r>
              <a:rPr lang="de-CH" baseline="0" dirty="0" smtClean="0"/>
              <a:t>Willst du dich aus deiner «Komfortzone» herausbewegen lassen?</a:t>
            </a:r>
            <a:endParaRPr lang="de-CH"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Willst du</a:t>
            </a:r>
            <a:r>
              <a:rPr lang="de-CH" baseline="0" dirty="0" smtClean="0"/>
              <a:t> dich dorthin bewegen lassen, wo der Herr dich gebrauchen möchte?</a:t>
            </a:r>
          </a:p>
          <a:p>
            <a:endParaRPr lang="de-CH" dirty="0" smtClean="0"/>
          </a:p>
          <a:p>
            <a:r>
              <a:rPr lang="de-CH" dirty="0" smtClean="0"/>
              <a:t>2 Hauptaufgabenbereiche für uns</a:t>
            </a:r>
            <a:r>
              <a:rPr lang="de-CH" baseline="0" dirty="0" smtClean="0"/>
              <a:t> als Nachfolger von Jesus:</a:t>
            </a:r>
          </a:p>
          <a:p>
            <a:r>
              <a:rPr lang="de-CH" baseline="0" dirty="0" smtClean="0">
                <a:sym typeface="Wingdings" pitchFamily="2" charset="2"/>
              </a:rPr>
              <a:t> Matt. 28:19 So geht nun hin und macht zu Jüngern alle Völker, und tauft sie auf den Namen des Vaters und des Sohnes und des Heiligen Geistes</a:t>
            </a:r>
            <a:endParaRPr lang="de-CH"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de-CH" dirty="0" smtClean="0"/>
              <a:t>Verkündigung des Evangeliums (durch Wort und Tat, Literatur, Einladen zum Gottesdienst, Internetseite, Zeugnis</a:t>
            </a:r>
            <a:r>
              <a:rPr lang="de-CH" baseline="0" dirty="0" smtClean="0"/>
              <a:t> sein und geben, auf Ausländer zugehen, Mission aktiv unterstützen, …)</a:t>
            </a:r>
          </a:p>
          <a:p>
            <a:pPr marL="171450" indent="-171450">
              <a:buFont typeface="Arial" pitchFamily="34" charset="0"/>
              <a:buChar char="•"/>
            </a:pPr>
            <a:r>
              <a:rPr lang="de-CH" dirty="0" smtClean="0"/>
              <a:t>Zusage Gottes Rom 10:15b: «Wie lieblich sind die Füße derer, die Frieden verkündigen, die Gutes verkündigen!»</a:t>
            </a:r>
          </a:p>
          <a:p>
            <a:pPr marL="171450" indent="-171450">
              <a:buFont typeface="Arial" pitchFamily="34" charset="0"/>
              <a:buChar char="•"/>
            </a:pPr>
            <a:endParaRPr lang="de-CH" baseline="0" dirty="0" smtClean="0"/>
          </a:p>
          <a:p>
            <a:pPr marL="0" indent="0">
              <a:buFont typeface="Arial" pitchFamily="34" charset="0"/>
              <a:buNone/>
            </a:pPr>
            <a:r>
              <a:rPr lang="de-CH" baseline="0" dirty="0" smtClean="0">
                <a:sym typeface="Wingdings" pitchFamily="2" charset="2"/>
              </a:rPr>
              <a:t> Matt. 28:20 und lehrt sie alles halten, was ich euch befohlen habe. Und siehe, ich bin bei euch alle Tage bis an das Ende der Weltzeit! Amen.</a:t>
            </a:r>
            <a:endParaRPr lang="de-CH"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de-CH" baseline="0" dirty="0" smtClean="0"/>
              <a:t>Aufbau seiner Gemeinde</a:t>
            </a:r>
          </a:p>
          <a:p>
            <a:pPr marL="171450" indent="-171450">
              <a:buFont typeface="Arial" pitchFamily="34" charset="0"/>
              <a:buChar char="•"/>
            </a:pPr>
            <a:r>
              <a:rPr lang="de-CH" baseline="0" dirty="0" smtClean="0"/>
              <a:t>1. Petrus 4:10: «</a:t>
            </a:r>
            <a:r>
              <a:rPr lang="de-CH" dirty="0" smtClean="0"/>
              <a:t>Dient einander, jeder mit der Gnadengabe, die er empfangen hat, als gute Haushalter der mannigfaltigen Gnade Gottes.»</a:t>
            </a:r>
          </a:p>
          <a:p>
            <a:pPr marL="0" indent="0">
              <a:buFont typeface="Arial" pitchFamily="34" charset="0"/>
              <a:buNone/>
            </a:pPr>
            <a:endParaRPr lang="de-CH" baseline="0" dirty="0" smtClean="0"/>
          </a:p>
          <a:p>
            <a:pPr marL="0" indent="0">
              <a:buFont typeface="Arial" pitchFamily="34" charset="0"/>
              <a:buNone/>
            </a:pPr>
            <a:r>
              <a:rPr lang="de-CH" baseline="0" dirty="0" smtClean="0"/>
              <a:t>Jesus ruft dir speziell zu: «Folge mir nach, …»</a:t>
            </a:r>
          </a:p>
          <a:p>
            <a:pPr marL="0" indent="0">
              <a:buFont typeface="Arial" pitchFamily="34" charset="0"/>
              <a:buNone/>
            </a:pPr>
            <a:r>
              <a:rPr lang="de-CH" baseline="0" dirty="0" smtClean="0"/>
              <a:t>Johannes 12:26: «Wenn jemand mir dienen will, so folge er mir nach; und wo ich bin, da soll auch mein Diener sein; und wenn jemand mir dient, so wird ihn [mein] Vater ehren.»</a:t>
            </a:r>
          </a:p>
          <a:p>
            <a:pPr marL="0" indent="0">
              <a:buFont typeface="Arial" pitchFamily="34" charset="0"/>
              <a:buNone/>
            </a:pPr>
            <a:endParaRPr lang="de-CH" baseline="0" dirty="0" smtClean="0"/>
          </a:p>
          <a:p>
            <a:pPr marL="0" indent="0">
              <a:buFont typeface="Arial" pitchFamily="34" charset="0"/>
              <a:buNone/>
            </a:pPr>
            <a:r>
              <a:rPr lang="de-CH" baseline="0" dirty="0" smtClean="0"/>
              <a:t>Im Beispiel von 1. Kor. 12:  ein Leib – viele Glieder: Jeder ist wichtig an seinem Ort</a:t>
            </a:r>
          </a:p>
          <a:p>
            <a:pPr marL="0" indent="0">
              <a:buFont typeface="Arial" pitchFamily="34" charset="0"/>
              <a:buNone/>
            </a:pPr>
            <a:r>
              <a:rPr lang="de-CH" baseline="0" dirty="0" smtClean="0"/>
              <a:t>21 Und das Auge kann nicht zur Hand sagen: Ich brauche dich nicht!, oder das Haupt zu den Füßen: Ich brauche euch nicht!</a:t>
            </a:r>
          </a:p>
          <a:p>
            <a:pPr marL="0" indent="0">
              <a:buFont typeface="Arial" pitchFamily="34" charset="0"/>
              <a:buNone/>
            </a:pPr>
            <a:r>
              <a:rPr lang="de-CH" baseline="0" dirty="0" smtClean="0"/>
              <a:t>22 Vielmehr sind gerade die scheinbar schwächeren Glieder des Leibes notwendig,</a:t>
            </a:r>
          </a:p>
          <a:p>
            <a:pPr marL="0" indent="0">
              <a:buFont typeface="Arial" pitchFamily="34" charset="0"/>
              <a:buNone/>
            </a:pPr>
            <a:endParaRPr lang="de-CH"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de-CH" baseline="0" dirty="0" smtClean="0"/>
              <a:t>Es gibt in unserem Leben immer wieder Weggabelungen!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de-CH" baseline="0" dirty="0" smtClean="0"/>
              <a:t>Meine letzte «grössere» Weggabelung: Entscheid zum Studium «Master in Theologie», bin gespannt, wie Gott mich weiter führt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de-CH" baseline="0" dirty="0" smtClean="0">
                <a:sym typeface="Wingdings" pitchFamily="2" charset="2"/>
              </a:rPr>
              <a:t> Flipchart weiterzeichnen!</a:t>
            </a:r>
            <a:endParaRPr lang="de-CH" baseline="0" dirty="0" smtClean="0"/>
          </a:p>
          <a:p>
            <a:pPr marL="0" indent="0">
              <a:buFont typeface="Arial" pitchFamily="34" charset="0"/>
              <a:buNone/>
            </a:pPr>
            <a:endParaRPr lang="de-CH" baseline="0" dirty="0" smtClean="0"/>
          </a:p>
          <a:p>
            <a:pPr marL="0" indent="0">
              <a:buFont typeface="Arial" pitchFamily="34" charset="0"/>
              <a:buNone/>
            </a:pPr>
            <a:r>
              <a:rPr lang="de-CH" baseline="0" dirty="0" smtClean="0"/>
              <a:t>Willst du Jesus nachfolgen?</a:t>
            </a:r>
          </a:p>
          <a:p>
            <a:pPr marL="0" indent="0">
              <a:buFont typeface="Arial" pitchFamily="34" charset="0"/>
              <a:buNone/>
            </a:pPr>
            <a:r>
              <a:rPr lang="de-CH" baseline="0" dirty="0" smtClean="0"/>
              <a:t>Gibt es ein grösseres Ziel in dieser Welt, als Jesus Christus dienen?</a:t>
            </a:r>
          </a:p>
          <a:p>
            <a:pPr marL="0" indent="0">
              <a:buFont typeface="Arial" pitchFamily="34" charset="0"/>
              <a:buNone/>
            </a:pPr>
            <a:r>
              <a:rPr lang="de-CH" baseline="0" dirty="0" smtClean="0"/>
              <a:t>Wie willst du dich entscheiden?</a:t>
            </a:r>
          </a:p>
          <a:p>
            <a:pPr marL="0" indent="0">
              <a:buFont typeface="Arial" pitchFamily="34" charset="0"/>
              <a:buNone/>
            </a:pPr>
            <a:r>
              <a:rPr lang="de-CH" baseline="0" dirty="0" smtClean="0"/>
              <a:t>Besprich wichtige Entscheidungen vorher mit reifen Geschwister und/oder mit Verantwortlichen der Gemeinde</a:t>
            </a:r>
          </a:p>
          <a:p>
            <a:pPr marL="0" indent="0">
              <a:buFont typeface="Arial" pitchFamily="34" charset="0"/>
              <a:buNone/>
            </a:pPr>
            <a:endParaRPr lang="de-CH" baseline="0" dirty="0" smtClean="0"/>
          </a:p>
          <a:p>
            <a:pPr marL="171450" indent="-171450">
              <a:buFont typeface="Arial" pitchFamily="34" charset="0"/>
              <a:buChar char="•"/>
            </a:pPr>
            <a:endParaRPr lang="de-CH" dirty="0"/>
          </a:p>
        </p:txBody>
      </p:sp>
      <p:sp>
        <p:nvSpPr>
          <p:cNvPr id="4" name="Foliennummernplatzhalter 3"/>
          <p:cNvSpPr>
            <a:spLocks noGrp="1"/>
          </p:cNvSpPr>
          <p:nvPr>
            <p:ph type="sldNum" sz="quarter" idx="10"/>
          </p:nvPr>
        </p:nvSpPr>
        <p:spPr/>
        <p:txBody>
          <a:bodyPr/>
          <a:lstStyle/>
          <a:p>
            <a:fld id="{B51343E0-F108-438C-9CE8-1E59E41C6AF0}" type="slidenum">
              <a:rPr lang="de-CH" smtClean="0"/>
              <a:t>4</a:t>
            </a:fld>
            <a:endParaRPr lang="de-CH"/>
          </a:p>
        </p:txBody>
      </p:sp>
      <p:sp>
        <p:nvSpPr>
          <p:cNvPr id="5" name="Datumsplatzhalter 4"/>
          <p:cNvSpPr>
            <a:spLocks noGrp="1"/>
          </p:cNvSpPr>
          <p:nvPr>
            <p:ph type="dt" idx="11"/>
          </p:nvPr>
        </p:nvSpPr>
        <p:spPr/>
        <p:txBody>
          <a:bodyPr/>
          <a:lstStyle/>
          <a:p>
            <a:fld id="{6A55EECF-14B9-48C6-9B41-4ECF73E279E9}" type="datetime1">
              <a:rPr lang="de-CH" smtClean="0"/>
              <a:t>04.05.2013</a:t>
            </a:fld>
            <a:endParaRPr lang="de-CH"/>
          </a:p>
        </p:txBody>
      </p:sp>
      <p:sp>
        <p:nvSpPr>
          <p:cNvPr id="6" name="Kopfzeilenplatzhalter 5"/>
          <p:cNvSpPr>
            <a:spLocks noGrp="1"/>
          </p:cNvSpPr>
          <p:nvPr>
            <p:ph type="hdr" sz="quarter" idx="12"/>
          </p:nvPr>
        </p:nvSpPr>
        <p:spPr/>
        <p:txBody>
          <a:bodyPr/>
          <a:lstStyle/>
          <a:p>
            <a:r>
              <a:rPr lang="de-CH" smtClean="0"/>
              <a:t>Phillipi – Apg. 16:6-40</a:t>
            </a:r>
            <a:endParaRPr lang="de-CH" dirty="0"/>
          </a:p>
        </p:txBody>
      </p:sp>
    </p:spTree>
    <p:extLst>
      <p:ext uri="{BB962C8B-B14F-4D97-AF65-F5344CB8AC3E}">
        <p14:creationId xmlns:p14="http://schemas.microsoft.com/office/powerpoint/2010/main" val="2824652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 y="663575"/>
            <a:ext cx="1350963" cy="1014413"/>
          </a:xfrm>
        </p:spPr>
      </p:sp>
      <p:sp>
        <p:nvSpPr>
          <p:cNvPr id="3" name="Notizenplatzhalter 2"/>
          <p:cNvSpPr>
            <a:spLocks noGrp="1"/>
          </p:cNvSpPr>
          <p:nvPr>
            <p:ph type="body" idx="1"/>
          </p:nvPr>
        </p:nvSpPr>
        <p:spPr/>
        <p:txBody>
          <a:bodyPr/>
          <a:lstStyle/>
          <a:p>
            <a:r>
              <a:rPr lang="de-CH" baseline="30000" dirty="0" smtClean="0"/>
              <a:t>16 </a:t>
            </a:r>
            <a:r>
              <a:rPr lang="de-CH" dirty="0" smtClean="0"/>
              <a:t>Es geschah aber, als wir zum Gebet gingen, dass uns eine Magd begegnete, die einen Wahrsagegeist hatte und ihren Herren durch Wahrsagen großen Gewinn verschaffte.</a:t>
            </a:r>
          </a:p>
          <a:p>
            <a:r>
              <a:rPr lang="de-CH" baseline="30000" dirty="0" smtClean="0"/>
              <a:t>17 </a:t>
            </a:r>
            <a:r>
              <a:rPr lang="de-CH" dirty="0" smtClean="0"/>
              <a:t>Diese folgte Paulus und uns nach, schrie und sprach: Diese Männer sind Diener des höchsten Gottes, die uns den Weg des Heils verkündigen!</a:t>
            </a:r>
          </a:p>
          <a:p>
            <a:r>
              <a:rPr lang="de-CH" baseline="30000" dirty="0" smtClean="0"/>
              <a:t>18 </a:t>
            </a:r>
            <a:r>
              <a:rPr lang="de-CH" dirty="0" smtClean="0"/>
              <a:t>Und dies tat sie viele Tage lang. Paulus aber wurde unwillig, wandte sich um und sprach zu dem Geist: Ich gebiete dir in dem Namen Jesu Christi, von ihr auszufahren! Und er fuhr aus in derselben Stunde.</a:t>
            </a:r>
          </a:p>
          <a:p>
            <a:r>
              <a:rPr lang="de-CH" baseline="30000" dirty="0" smtClean="0"/>
              <a:t>19 </a:t>
            </a:r>
            <a:r>
              <a:rPr lang="de-CH" dirty="0" smtClean="0"/>
              <a:t>Als aber ihre Herren sahen, dass die Hoffnung auf ihren Gewinn entschwunden war, ergriffen sie Paulus und Silas und schleppten sie auf den Marktplatz vor die Obersten der Stadt;</a:t>
            </a:r>
          </a:p>
          <a:p>
            <a:r>
              <a:rPr lang="de-CH" baseline="30000" dirty="0" smtClean="0"/>
              <a:t>20 </a:t>
            </a:r>
            <a:r>
              <a:rPr lang="de-CH" dirty="0" smtClean="0"/>
              <a:t>und sie führten sie zu den Hauptleuten und sprachen: Diese Männer, die Juden sind, bringen unsere Stadt in Unruhe</a:t>
            </a:r>
          </a:p>
          <a:p>
            <a:r>
              <a:rPr lang="de-CH" baseline="30000" dirty="0" smtClean="0"/>
              <a:t>21 </a:t>
            </a:r>
            <a:r>
              <a:rPr lang="de-CH" dirty="0" smtClean="0"/>
              <a:t>und verkündigen Gebräuche, welche anzunehmen oder auszuüben uns nicht erlaubt ist, da wir Römer sind!</a:t>
            </a:r>
          </a:p>
          <a:p>
            <a:r>
              <a:rPr lang="de-CH" baseline="30000" dirty="0" smtClean="0"/>
              <a:t>22 </a:t>
            </a:r>
            <a:r>
              <a:rPr lang="de-CH" dirty="0" smtClean="0"/>
              <a:t>Und die Volksmenge stand ebenfalls gegen sie auf; und die Hauptleute rissen ihnen die Kleider ab und befahlen, sie mit Ruten zu schlagen.</a:t>
            </a:r>
          </a:p>
          <a:p>
            <a:r>
              <a:rPr lang="de-CH" baseline="30000" dirty="0" smtClean="0"/>
              <a:t>23 </a:t>
            </a:r>
            <a:r>
              <a:rPr lang="de-CH" dirty="0" smtClean="0"/>
              <a:t>Und nachdem sie ihnen viele Schläge gegeben hatten, warfen sie sie ins Gefängnis und geboten dem Kerkermeister, sie sicher zu verwahren.</a:t>
            </a:r>
          </a:p>
          <a:p>
            <a:r>
              <a:rPr lang="de-CH" baseline="30000" dirty="0" smtClean="0"/>
              <a:t>24 </a:t>
            </a:r>
            <a:r>
              <a:rPr lang="de-CH" dirty="0" smtClean="0"/>
              <a:t>Dieser warf sie auf solchen Befehl hin ins innere Gefängnis und schloss ihre Füße in den Stock.</a:t>
            </a:r>
          </a:p>
          <a:p>
            <a:endParaRPr lang="de-CH" dirty="0" smtClean="0"/>
          </a:p>
          <a:p>
            <a:r>
              <a:rPr lang="de-CH" dirty="0" smtClean="0"/>
              <a:t>Völlig unerwartete Wende?</a:t>
            </a:r>
          </a:p>
          <a:p>
            <a:r>
              <a:rPr lang="de-CH" dirty="0" smtClean="0"/>
              <a:t>Nach dem Sieg in einem male eine totale Niederlage</a:t>
            </a:r>
          </a:p>
          <a:p>
            <a:r>
              <a:rPr lang="de-CH" dirty="0" smtClean="0"/>
              <a:t>Alles scheint verloren</a:t>
            </a:r>
          </a:p>
          <a:p>
            <a:endParaRPr lang="de-CH" dirty="0" smtClean="0"/>
          </a:p>
          <a:p>
            <a:r>
              <a:rPr lang="de-CH" dirty="0" smtClean="0"/>
              <a:t>Jesus in Johannes 15:20: Gedenkt an das Wort, das ich zu euch gesagt habe: Der Knecht ist nicht größer als sein Herr. Haben sie mich verfolgt, so werden sie auch euch verfolgen; haben sie auf mein Wort [argwöhnisch] achtgehabt, so werden sie auch auf das eure [argwöhnisch] achthaben.</a:t>
            </a:r>
          </a:p>
          <a:p>
            <a:endParaRPr lang="de-CH" dirty="0" smtClean="0"/>
          </a:p>
          <a:p>
            <a:r>
              <a:rPr lang="de-CH" dirty="0" smtClean="0"/>
              <a:t>Paulus schreibt später in 2. Timotheus 2:3 «Du nun erdulde die Widrigkeiten als ein guter Streiter Jesu Christi!»</a:t>
            </a:r>
          </a:p>
          <a:p>
            <a:endParaRPr lang="de-CH" dirty="0" smtClean="0"/>
          </a:p>
          <a:p>
            <a:r>
              <a:rPr lang="de-CH" dirty="0" smtClean="0"/>
              <a:t>Wenn du</a:t>
            </a:r>
            <a:r>
              <a:rPr lang="de-CH" baseline="0" dirty="0" smtClean="0"/>
              <a:t> andere aus ihrer Komfortzone bewegen möchtest </a:t>
            </a:r>
            <a:r>
              <a:rPr lang="de-CH" baseline="0" dirty="0" smtClean="0">
                <a:sym typeface="Wingdings" pitchFamily="2" charset="2"/>
              </a:rPr>
              <a:t> dann kann es ungemütlich werden</a:t>
            </a:r>
          </a:p>
          <a:p>
            <a:r>
              <a:rPr lang="de-CH" baseline="0" dirty="0" smtClean="0">
                <a:sym typeface="Wingdings" pitchFamily="2" charset="2"/>
              </a:rPr>
              <a:t>Die Herren der Magd verloren ihr Einkommen</a:t>
            </a:r>
          </a:p>
          <a:p>
            <a:r>
              <a:rPr lang="de-CH" baseline="0" dirty="0" smtClean="0">
                <a:sym typeface="Wingdings" pitchFamily="2" charset="2"/>
              </a:rPr>
              <a:t>Später kommt Paulus in Ephesus mit Demetrius dem Silberschmid in den gleichen Clinch (Apg. 19)</a:t>
            </a:r>
          </a:p>
          <a:p>
            <a:endParaRPr lang="de-CH" baseline="0" dirty="0" smtClean="0">
              <a:sym typeface="Wingdings"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sym typeface="Wingdings" pitchFamily="2" charset="2"/>
              </a:rPr>
              <a:t>Jesus wahrhaftig nachfolgen heisst alle Lebensbereiche auf Gott hin ausrichten und von Ihm ins Gute umgestalten lassen.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de-CH" baseline="0" dirty="0" smtClean="0">
                <a:sym typeface="Wingdings" pitchFamily="2" charset="2"/>
              </a:rPr>
              <a:t>Unsere Botschaft berührt somit das Innerste des Menschen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de-CH" baseline="0" dirty="0" smtClean="0">
                <a:sym typeface="Wingdings" pitchFamily="2" charset="2"/>
              </a:rPr>
              <a:t>Liebgewordenes wird in Frage gestellt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de-CH" baseline="0" dirty="0" smtClean="0">
                <a:sym typeface="Wingdings" pitchFamily="2" charset="2"/>
              </a:rPr>
              <a:t>Das Ansprechen vom Umgang mit Geld und Sexualität wird selbst unter Gläubigen manchmal abenteuerlich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de-CH" baseline="0" dirty="0" smtClean="0">
              <a:sym typeface="Wingdings" pitchFamily="2" charset="2"/>
            </a:endParaRPr>
          </a:p>
          <a:p>
            <a:r>
              <a:rPr lang="de-CH" baseline="0" dirty="0" smtClean="0">
                <a:sym typeface="Wingdings" pitchFamily="2" charset="2"/>
              </a:rPr>
              <a:t>Widerstand ist </a:t>
            </a:r>
            <a:r>
              <a:rPr lang="de-CH" b="1" baseline="0" dirty="0" smtClean="0">
                <a:sym typeface="Wingdings" pitchFamily="2" charset="2"/>
              </a:rPr>
              <a:t>geistlich</a:t>
            </a:r>
            <a:r>
              <a:rPr lang="de-CH" baseline="0" dirty="0" smtClean="0">
                <a:sym typeface="Wingdings" pitchFamily="2" charset="2"/>
              </a:rPr>
              <a:t> zu deuten!</a:t>
            </a:r>
          </a:p>
          <a:p>
            <a:pPr marL="171450" indent="-171450">
              <a:buFont typeface="Arial" pitchFamily="34" charset="0"/>
              <a:buChar char="•"/>
            </a:pPr>
            <a:r>
              <a:rPr lang="de-CH" baseline="0" dirty="0" smtClean="0">
                <a:sym typeface="Wingdings" pitchFamily="2" charset="2"/>
              </a:rPr>
              <a:t>Teufel/Dämonen sind real und wirken durch die Lüge: Epheser 6:11-12 «Zieht die ganze Waffenrüstung Gottes an, damit ihr standhalten könnt gegenüber den listigen Kunstgriffen (heimtückischen Angriffen, </a:t>
            </a:r>
            <a:r>
              <a:rPr lang="de-CH" b="1" baseline="0" dirty="0" smtClean="0">
                <a:sym typeface="Wingdings" pitchFamily="2" charset="2"/>
              </a:rPr>
              <a:t>Lügengebäude</a:t>
            </a:r>
            <a:r>
              <a:rPr lang="de-CH" baseline="0" dirty="0" smtClean="0">
                <a:sym typeface="Wingdings" pitchFamily="2" charset="2"/>
              </a:rPr>
              <a:t> wie z.B. das ganze Evolutionsparadigma) des Teufels;</a:t>
            </a:r>
          </a:p>
          <a:p>
            <a:pPr marL="171450" indent="-171450">
              <a:buFont typeface="Arial" pitchFamily="34" charset="0"/>
              <a:buChar char="•"/>
            </a:pPr>
            <a:r>
              <a:rPr lang="de-CH" baseline="0" dirty="0" smtClean="0">
                <a:sym typeface="Wingdings" pitchFamily="2" charset="2"/>
              </a:rPr>
              <a:t>denn unser Kampf richtet sich nicht gegen Fleisch und Blut, sondern gegen die Herrschaften, gegen die Gewalten, gegen die </a:t>
            </a:r>
            <a:r>
              <a:rPr lang="de-CH" baseline="0" dirty="0" err="1" smtClean="0">
                <a:sym typeface="Wingdings" pitchFamily="2" charset="2"/>
              </a:rPr>
              <a:t>Weltbeherrscher</a:t>
            </a:r>
            <a:r>
              <a:rPr lang="de-CH" baseline="0" dirty="0" smtClean="0">
                <a:sym typeface="Wingdings" pitchFamily="2" charset="2"/>
              </a:rPr>
              <a:t> der Finsternis dieser Weltzeit, gegen die geistlichen [Mächte] der Bosheit in den himmlischen [Regionen].»</a:t>
            </a:r>
          </a:p>
          <a:p>
            <a:pPr marL="171450" indent="-171450">
              <a:buFont typeface="Arial" pitchFamily="34" charset="0"/>
              <a:buChar char="•"/>
            </a:pPr>
            <a:r>
              <a:rPr lang="de-CH" baseline="0" dirty="0" smtClean="0">
                <a:sym typeface="Wingdings" pitchFamily="2" charset="2"/>
              </a:rPr>
              <a:t>Taktiken: </a:t>
            </a:r>
          </a:p>
          <a:p>
            <a:pPr marL="628650" lvl="1" indent="-171450">
              <a:buFont typeface="Arial" pitchFamily="34" charset="0"/>
              <a:buChar char="•"/>
            </a:pPr>
            <a:r>
              <a:rPr lang="de-CH" b="1" baseline="0" dirty="0" smtClean="0">
                <a:sym typeface="Wingdings" pitchFamily="2" charset="2"/>
              </a:rPr>
              <a:t>Einschüchterung</a:t>
            </a:r>
            <a:r>
              <a:rPr lang="de-CH" baseline="0" dirty="0" smtClean="0">
                <a:sym typeface="Wingdings" pitchFamily="2" charset="2"/>
              </a:rPr>
              <a:t>, Verfolgung bis zum Tod  Jesus sagt dazu in Lukas 12:4: «Fürchtet euch nicht vor denen, die den Leib töten und danach nichts Weiteres tun können.»</a:t>
            </a:r>
          </a:p>
          <a:p>
            <a:pPr marL="1085850" lvl="2" indent="-171450">
              <a:buFont typeface="Arial" pitchFamily="34" charset="0"/>
              <a:buChar char="•"/>
            </a:pPr>
            <a:r>
              <a:rPr lang="de-CH" baseline="0" dirty="0" smtClean="0">
                <a:sym typeface="Wingdings" pitchFamily="2" charset="2"/>
              </a:rPr>
              <a:t>Denken wir in unseren Gebeten an die Verfolgten in Nordkorea, islamischen Ländern (siehe z.B. Information Open Doors)</a:t>
            </a:r>
          </a:p>
          <a:p>
            <a:pPr marL="628650" lvl="1" indent="-171450">
              <a:buFont typeface="Arial" pitchFamily="34" charset="0"/>
              <a:buChar char="•"/>
            </a:pPr>
            <a:r>
              <a:rPr lang="de-CH" b="1" baseline="0" dirty="0" smtClean="0">
                <a:sym typeface="Wingdings" pitchFamily="2" charset="2"/>
              </a:rPr>
              <a:t>Verleumdungen</a:t>
            </a:r>
            <a:r>
              <a:rPr lang="de-CH" baseline="0" dirty="0" smtClean="0">
                <a:sym typeface="Wingdings" pitchFamily="2" charset="2"/>
              </a:rPr>
              <a:t>: denken wir an die aktuelle Kampagne bezüglich Evangelikale Erziehungsmethoden, die uns direkt betrifft. Ich lese ein paar Schlagzeilen der letzten Tage:</a:t>
            </a:r>
          </a:p>
          <a:p>
            <a:pPr marL="628650" lvl="1" indent="-171450">
              <a:buFont typeface="Arial" pitchFamily="34" charset="0"/>
              <a:buChar char="•"/>
            </a:pPr>
            <a:r>
              <a:rPr lang="de-CH" baseline="0" dirty="0" smtClean="0">
                <a:sym typeface="Wingdings" pitchFamily="2" charset="2"/>
              </a:rPr>
              <a:t>NZZ 5.4. : Erziehung mit Prügel und Schuldgefühl</a:t>
            </a:r>
          </a:p>
          <a:p>
            <a:pPr marL="628650" lvl="1" indent="-171450">
              <a:buFont typeface="Arial" pitchFamily="34" charset="0"/>
              <a:buChar char="•"/>
            </a:pPr>
            <a:r>
              <a:rPr lang="de-CH" baseline="0" dirty="0" smtClean="0">
                <a:sym typeface="Wingdings" pitchFamily="2" charset="2"/>
              </a:rPr>
              <a:t>Tagesanzeiger 5.4.: Fachstelle rückt fragwürdiger Kindererziehung zu Leibe</a:t>
            </a:r>
          </a:p>
          <a:p>
            <a:pPr marL="628650" lvl="1" indent="-171450">
              <a:buFont typeface="Arial" pitchFamily="34" charset="0"/>
              <a:buChar char="•"/>
            </a:pPr>
            <a:r>
              <a:rPr lang="de-CH" baseline="0" dirty="0" smtClean="0">
                <a:sym typeface="Wingdings" pitchFamily="2" charset="2"/>
              </a:rPr>
              <a:t>SRF 20.4.: Körperstrafe in Gottes Namen</a:t>
            </a:r>
          </a:p>
          <a:p>
            <a:pPr marL="628650" lvl="1" indent="-171450">
              <a:buFont typeface="Arial" pitchFamily="34" charset="0"/>
              <a:buChar char="•"/>
            </a:pPr>
            <a:r>
              <a:rPr lang="de-CH" baseline="0" dirty="0" smtClean="0">
                <a:sym typeface="Wingdings" pitchFamily="2" charset="2"/>
              </a:rPr>
              <a:t>Beobachter 9.4.: Liebe dein Kind – auch mit der Rute: Evangelikale Kreise werben für die Prügelstrafe bei Babys und Kleinkindern.</a:t>
            </a:r>
          </a:p>
          <a:p>
            <a:pPr marL="628650" lvl="1" indent="-171450">
              <a:buFont typeface="Arial" pitchFamily="34" charset="0"/>
              <a:buChar char="•"/>
            </a:pPr>
            <a:r>
              <a:rPr lang="de-CH" b="1" baseline="0" dirty="0" smtClean="0">
                <a:sym typeface="Wingdings" pitchFamily="2" charset="2"/>
              </a:rPr>
              <a:t>Verführung</a:t>
            </a:r>
            <a:r>
              <a:rPr lang="de-CH" baseline="0" dirty="0" smtClean="0">
                <a:sym typeface="Wingdings" pitchFamily="2" charset="2"/>
              </a:rPr>
              <a:t> «… denn der Satan selbst verkleidet sich als ein Engel des Lichts.» 2. Kor. 11:4</a:t>
            </a:r>
          </a:p>
          <a:p>
            <a:pPr marL="457200" lvl="1" indent="0">
              <a:buFont typeface="Arial" pitchFamily="34" charset="0"/>
              <a:buNone/>
            </a:pPr>
            <a:endParaRPr lang="de-CH" baseline="0" dirty="0" smtClean="0">
              <a:sym typeface="Wingdings" pitchFamily="2" charset="2"/>
            </a:endParaRPr>
          </a:p>
          <a:p>
            <a:pPr marL="171450" indent="-171450">
              <a:buFont typeface="Wingdings"/>
              <a:buChar char="à"/>
            </a:pPr>
            <a:r>
              <a:rPr lang="de-CH" baseline="0" dirty="0" smtClean="0">
                <a:sym typeface="Wingdings" pitchFamily="2" charset="2"/>
              </a:rPr>
              <a:t>Flip-Chart noch fertig zeichnen</a:t>
            </a:r>
          </a:p>
          <a:p>
            <a:pPr marL="171450" indent="-171450">
              <a:buFont typeface="Wingdings"/>
              <a:buChar char="à"/>
            </a:pPr>
            <a:endParaRPr lang="de-CH" baseline="0" dirty="0" smtClean="0">
              <a:sym typeface="Wingdings" pitchFamily="2" charset="2"/>
            </a:endParaRPr>
          </a:p>
          <a:p>
            <a:pPr marL="0" indent="0">
              <a:buFont typeface="Arial" pitchFamily="34" charset="0"/>
              <a:buNone/>
            </a:pPr>
            <a:r>
              <a:rPr lang="de-CH" baseline="0" dirty="0" smtClean="0">
                <a:sym typeface="Wingdings" pitchFamily="2" charset="2"/>
              </a:rPr>
              <a:t>Menschen werden als Agenten missbraucht.  Menschen trotzdem in Liebe begegnen</a:t>
            </a:r>
          </a:p>
          <a:p>
            <a:pPr marL="171450" indent="-171450">
              <a:buFont typeface="Arial" pitchFamily="34" charset="0"/>
              <a:buChar char="•"/>
            </a:pPr>
            <a:endParaRPr lang="de-CH" baseline="0" dirty="0" smtClean="0">
              <a:sym typeface="Wingdings" pitchFamily="2" charset="2"/>
            </a:endParaRPr>
          </a:p>
          <a:p>
            <a:endParaRPr lang="de-CH" dirty="0"/>
          </a:p>
        </p:txBody>
      </p:sp>
      <p:sp>
        <p:nvSpPr>
          <p:cNvPr id="4" name="Foliennummernplatzhalter 3"/>
          <p:cNvSpPr>
            <a:spLocks noGrp="1"/>
          </p:cNvSpPr>
          <p:nvPr>
            <p:ph type="sldNum" sz="quarter" idx="10"/>
          </p:nvPr>
        </p:nvSpPr>
        <p:spPr/>
        <p:txBody>
          <a:bodyPr/>
          <a:lstStyle/>
          <a:p>
            <a:fld id="{B51343E0-F108-438C-9CE8-1E59E41C6AF0}" type="slidenum">
              <a:rPr lang="de-CH" smtClean="0"/>
              <a:t>5</a:t>
            </a:fld>
            <a:endParaRPr lang="de-CH"/>
          </a:p>
        </p:txBody>
      </p:sp>
      <p:sp>
        <p:nvSpPr>
          <p:cNvPr id="5" name="Datumsplatzhalter 4"/>
          <p:cNvSpPr>
            <a:spLocks noGrp="1"/>
          </p:cNvSpPr>
          <p:nvPr>
            <p:ph type="dt" idx="11"/>
          </p:nvPr>
        </p:nvSpPr>
        <p:spPr/>
        <p:txBody>
          <a:bodyPr/>
          <a:lstStyle/>
          <a:p>
            <a:fld id="{CD465A34-95C7-4A66-BA2D-8C1E1EA6226D}" type="datetime1">
              <a:rPr lang="de-CH" smtClean="0"/>
              <a:t>04.05.2013</a:t>
            </a:fld>
            <a:endParaRPr lang="de-CH"/>
          </a:p>
        </p:txBody>
      </p:sp>
      <p:sp>
        <p:nvSpPr>
          <p:cNvPr id="6" name="Kopfzeilenplatzhalter 5"/>
          <p:cNvSpPr>
            <a:spLocks noGrp="1"/>
          </p:cNvSpPr>
          <p:nvPr>
            <p:ph type="hdr" sz="quarter" idx="12"/>
          </p:nvPr>
        </p:nvSpPr>
        <p:spPr/>
        <p:txBody>
          <a:bodyPr/>
          <a:lstStyle/>
          <a:p>
            <a:r>
              <a:rPr lang="de-CH" smtClean="0"/>
              <a:t>Phillipi – Apg. 16:6-40</a:t>
            </a:r>
            <a:endParaRPr lang="de-CH" dirty="0"/>
          </a:p>
        </p:txBody>
      </p:sp>
    </p:spTree>
    <p:extLst>
      <p:ext uri="{BB962C8B-B14F-4D97-AF65-F5344CB8AC3E}">
        <p14:creationId xmlns:p14="http://schemas.microsoft.com/office/powerpoint/2010/main" val="3719973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 y="663575"/>
            <a:ext cx="1350963" cy="1014413"/>
          </a:xfrm>
        </p:spPr>
      </p:sp>
      <p:sp>
        <p:nvSpPr>
          <p:cNvPr id="3" name="Notizenplatzhalter 2"/>
          <p:cNvSpPr>
            <a:spLocks noGrp="1"/>
          </p:cNvSpPr>
          <p:nvPr>
            <p:ph type="body" idx="1"/>
          </p:nvPr>
        </p:nvSpPr>
        <p:spPr/>
        <p:txBody>
          <a:bodyPr/>
          <a:lstStyle/>
          <a:p>
            <a:r>
              <a:rPr lang="de-CH" baseline="30000" dirty="0" smtClean="0"/>
              <a:t>25 </a:t>
            </a:r>
            <a:r>
              <a:rPr lang="de-CH" dirty="0" smtClean="0"/>
              <a:t>Um Mitternacht aber beteten Paulus und Silas und lobten Gott mit Gesang, und die Gefangenen hörten ihnen zu.</a:t>
            </a:r>
          </a:p>
          <a:p>
            <a:r>
              <a:rPr lang="de-CH" baseline="30000" dirty="0" smtClean="0"/>
              <a:t>26 </a:t>
            </a:r>
            <a:r>
              <a:rPr lang="de-CH" dirty="0" smtClean="0"/>
              <a:t>Da entstand plötzlich ein großes Erdbeben, sodass die Grundfesten des Gefängnisses erschüttert wurden, und sogleich öffneten sich alle Türen, und die Fesseln aller wurden gelöst.</a:t>
            </a:r>
          </a:p>
          <a:p>
            <a:r>
              <a:rPr lang="de-CH" baseline="30000" dirty="0" smtClean="0"/>
              <a:t>27 </a:t>
            </a:r>
            <a:r>
              <a:rPr lang="de-CH" dirty="0" smtClean="0"/>
              <a:t>Da erwachte der Kerkermeister aus dem Schlaf, und als er die Türen des Gefängnisses geöffnet sah, zog er sein Schwert und wollte sich töten, weil er meinte, die Gefangenen seien entflohen.</a:t>
            </a:r>
          </a:p>
          <a:p>
            <a:r>
              <a:rPr lang="de-CH" baseline="30000" dirty="0" smtClean="0"/>
              <a:t>28 </a:t>
            </a:r>
            <a:r>
              <a:rPr lang="de-CH" dirty="0" smtClean="0"/>
              <a:t>Aber Paulus rief mit lauter Stimme und sprach: Tu dir kein Leid an; denn wir sind alle hier!</a:t>
            </a:r>
          </a:p>
          <a:p>
            <a:r>
              <a:rPr lang="de-CH" baseline="30000" dirty="0" smtClean="0"/>
              <a:t>29 </a:t>
            </a:r>
            <a:r>
              <a:rPr lang="de-CH" dirty="0" smtClean="0"/>
              <a:t>Da forderte er ein Licht, sprang hinein und fiel zitternd vor Paulus und Silas nieder.</a:t>
            </a:r>
          </a:p>
          <a:p>
            <a:r>
              <a:rPr lang="de-CH" baseline="30000" dirty="0" smtClean="0"/>
              <a:t>30 </a:t>
            </a:r>
            <a:r>
              <a:rPr lang="de-CH" dirty="0" smtClean="0"/>
              <a:t>Und er führte sie heraus und sprach: Ihr Herren, was muss ich tun, dass ich gerettet werde?</a:t>
            </a:r>
          </a:p>
          <a:p>
            <a:r>
              <a:rPr lang="de-CH" baseline="30000" dirty="0" smtClean="0"/>
              <a:t>31 </a:t>
            </a:r>
            <a:r>
              <a:rPr lang="de-CH" dirty="0" smtClean="0"/>
              <a:t>Sie aber sprachen: Glaube an den Herrn Jesus Christus, so wirst du gerettet werden, du und dein Haus!</a:t>
            </a:r>
          </a:p>
          <a:p>
            <a:r>
              <a:rPr lang="de-CH" baseline="30000" dirty="0" smtClean="0"/>
              <a:t>32 </a:t>
            </a:r>
            <a:r>
              <a:rPr lang="de-CH" dirty="0" smtClean="0"/>
              <a:t>Und sie sagten ihm das Wort des Herrn und allen, die in seinem Haus waren.</a:t>
            </a:r>
          </a:p>
          <a:p>
            <a:r>
              <a:rPr lang="de-CH" baseline="30000" dirty="0" smtClean="0"/>
              <a:t>33 </a:t>
            </a:r>
            <a:r>
              <a:rPr lang="de-CH" dirty="0" smtClean="0"/>
              <a:t>Und er nahm sie zu sich in jener Stunde der Nacht und wusch ihnen die Striemen; und er ließ sich auf der Stelle taufen, er und all die Seinen.</a:t>
            </a:r>
          </a:p>
          <a:p>
            <a:r>
              <a:rPr lang="de-CH" baseline="30000" dirty="0" smtClean="0"/>
              <a:t>34 </a:t>
            </a:r>
            <a:r>
              <a:rPr lang="de-CH" dirty="0" smtClean="0"/>
              <a:t>Und er führte sie in sein Haus, setzte ihnen ein Mahl vor und freute sich, dass er mit seinem ganzen Haus an Gott gläubig geworden war.</a:t>
            </a:r>
          </a:p>
          <a:p>
            <a:endParaRPr lang="de-CH" dirty="0" smtClean="0"/>
          </a:p>
          <a:p>
            <a:r>
              <a:rPr lang="de-CH" dirty="0" smtClean="0"/>
              <a:t>Hättest du</a:t>
            </a:r>
            <a:r>
              <a:rPr lang="de-CH" baseline="0" dirty="0" smtClean="0"/>
              <a:t> / hätte ich in dieser Situation gesungen und Gott gelobt?</a:t>
            </a:r>
          </a:p>
          <a:p>
            <a:r>
              <a:rPr lang="de-CH" baseline="0" dirty="0" smtClean="0"/>
              <a:t>Paulus und Silas taten es.</a:t>
            </a:r>
          </a:p>
          <a:p>
            <a:r>
              <a:rPr lang="de-CH" baseline="0" dirty="0" smtClean="0"/>
              <a:t>Im Schmerz, Verlusts, Enttäuschung, des nicht Verstehens, des nicht Weitersehens: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de-CH" baseline="0" dirty="0" smtClean="0"/>
              <a:t>Unser vorbehaltloses Vertrauen Gott entgegenbringen durch Glauben </a:t>
            </a:r>
            <a:br>
              <a:rPr lang="de-CH" baseline="0" dirty="0" smtClean="0"/>
            </a:br>
            <a:r>
              <a:rPr lang="de-CH" dirty="0" smtClean="0"/>
              <a:t>1. Korinther 10:13b: «Gott aber ist treu; er wird nicht zulassen, dass ihr über euer Vermögen versucht werdet, sondern er wird zugleich mit der Versuchung auch den Ausgang schaffen, sodass ihr sie ertragen könnt.»</a:t>
            </a:r>
            <a:endParaRPr lang="de-CH" baseline="0" dirty="0" smtClean="0"/>
          </a:p>
          <a:p>
            <a:pPr marL="171450" indent="-171450">
              <a:buFont typeface="Arial" pitchFamily="34" charset="0"/>
              <a:buChar char="•"/>
            </a:pPr>
            <a:r>
              <a:rPr lang="de-CH" baseline="0" dirty="0" smtClean="0"/>
              <a:t>Den Schmerz, Unverständnis usw. vor Gott ausbreiten (Psalmen als Beispiele nehmen!)</a:t>
            </a:r>
          </a:p>
          <a:p>
            <a:pPr marL="171450" indent="-171450">
              <a:buFont typeface="Arial" pitchFamily="34" charset="0"/>
              <a:buChar char="•"/>
            </a:pPr>
            <a:r>
              <a:rPr lang="de-CH" baseline="0" dirty="0" smtClean="0"/>
              <a:t>Ihm Danken für sein (noch verborgener) Plan und seine Nähe</a:t>
            </a:r>
            <a:br>
              <a:rPr lang="de-CH" baseline="0" dirty="0" smtClean="0"/>
            </a:br>
            <a:r>
              <a:rPr lang="de-CH" baseline="0" dirty="0" smtClean="0"/>
              <a:t>1. Thess. 5:16-18 Freut euch allezeit! Betet ohne Unterlass!</a:t>
            </a:r>
            <a:br>
              <a:rPr lang="de-CH" baseline="0" dirty="0" smtClean="0"/>
            </a:br>
            <a:r>
              <a:rPr lang="de-CH" baseline="0" dirty="0" smtClean="0"/>
              <a:t> </a:t>
            </a:r>
            <a:r>
              <a:rPr lang="de-CH" b="1" baseline="0" dirty="0" smtClean="0"/>
              <a:t>Seid in allem dankbar</a:t>
            </a:r>
            <a:r>
              <a:rPr lang="de-CH" baseline="0" dirty="0" smtClean="0"/>
              <a:t>; denn das ist der Wille Gottes in Christus Jesus für euch.</a:t>
            </a:r>
          </a:p>
          <a:p>
            <a:pPr marL="171450" indent="-171450">
              <a:buFont typeface="Arial" pitchFamily="34" charset="0"/>
              <a:buChar char="•"/>
            </a:pPr>
            <a:r>
              <a:rPr lang="de-CH" baseline="0" dirty="0" smtClean="0"/>
              <a:t>Ihn Loben, Anbeten in seinen Eigenschaften als der Allmächtige, Liebende, Gutmütige, Langmütige usw.</a:t>
            </a:r>
          </a:p>
          <a:p>
            <a:pPr marL="171450" indent="-171450">
              <a:buFont typeface="Arial" pitchFamily="34" charset="0"/>
              <a:buChar char="•"/>
            </a:pPr>
            <a:r>
              <a:rPr lang="de-CH" baseline="0" dirty="0" smtClean="0"/>
              <a:t>Warum-Frage in eine </a:t>
            </a:r>
            <a:r>
              <a:rPr lang="de-CH" b="1" baseline="0" dirty="0" smtClean="0"/>
              <a:t>Wozu-Frage</a:t>
            </a:r>
            <a:r>
              <a:rPr lang="de-CH" baseline="0" dirty="0" smtClean="0"/>
              <a:t> umwandeln!</a:t>
            </a:r>
          </a:p>
          <a:p>
            <a:pPr marL="171450" indent="-171450">
              <a:buFont typeface="Arial" pitchFamily="34" charset="0"/>
              <a:buChar char="•"/>
            </a:pPr>
            <a:r>
              <a:rPr lang="de-CH" baseline="0" dirty="0" smtClean="0"/>
              <a:t>Gott gestaltet unseren Charakter durch Leiden und Schwierigkeiten hindurch</a:t>
            </a:r>
            <a:br>
              <a:rPr lang="de-CH" baseline="0" dirty="0" smtClean="0"/>
            </a:br>
            <a:r>
              <a:rPr lang="de-CH" baseline="0" dirty="0" smtClean="0"/>
              <a:t>Beispiel aus der Natur: Palme wird durch Stürme stärker</a:t>
            </a:r>
          </a:p>
          <a:p>
            <a:pPr marL="171450" indent="-171450">
              <a:buFont typeface="Arial" pitchFamily="34" charset="0"/>
              <a:buChar char="•"/>
            </a:pPr>
            <a:r>
              <a:rPr lang="de-CH" baseline="0" dirty="0" smtClean="0"/>
              <a:t>Als Chance des geistlichen Wachstums sehen</a:t>
            </a:r>
          </a:p>
          <a:p>
            <a:endParaRPr lang="de-CH" baseline="0" dirty="0" smtClean="0"/>
          </a:p>
          <a:p>
            <a:r>
              <a:rPr lang="de-CH" baseline="0" dirty="0" smtClean="0"/>
              <a:t>Nicht immer gibt es ein physisches Erdbeben (physische Wunder) oder ein geistliches Erdbeben (geistliche Wunder) in Menschen.</a:t>
            </a:r>
          </a:p>
          <a:p>
            <a:r>
              <a:rPr lang="de-CH" baseline="0" dirty="0" smtClean="0"/>
              <a:t>Römer 12:21 «</a:t>
            </a:r>
            <a:r>
              <a:rPr lang="de-CH" dirty="0" smtClean="0"/>
              <a:t>Lass dich nicht vom Bösen überwinden, sondern überwinde das Böse durch das Gute!»</a:t>
            </a:r>
          </a:p>
          <a:p>
            <a:endParaRPr lang="de-CH" dirty="0" smtClean="0"/>
          </a:p>
          <a:p>
            <a:r>
              <a:rPr lang="de-CH" dirty="0" smtClean="0"/>
              <a:t>Wollen wir geistlich in und um uns etwas bewegen?</a:t>
            </a:r>
          </a:p>
          <a:p>
            <a:endParaRPr lang="de-CH" dirty="0" smtClean="0"/>
          </a:p>
        </p:txBody>
      </p:sp>
      <p:sp>
        <p:nvSpPr>
          <p:cNvPr id="4" name="Foliennummernplatzhalter 3"/>
          <p:cNvSpPr>
            <a:spLocks noGrp="1"/>
          </p:cNvSpPr>
          <p:nvPr>
            <p:ph type="sldNum" sz="quarter" idx="10"/>
          </p:nvPr>
        </p:nvSpPr>
        <p:spPr/>
        <p:txBody>
          <a:bodyPr/>
          <a:lstStyle/>
          <a:p>
            <a:fld id="{B51343E0-F108-438C-9CE8-1E59E41C6AF0}" type="slidenum">
              <a:rPr lang="de-CH" smtClean="0"/>
              <a:t>6</a:t>
            </a:fld>
            <a:endParaRPr lang="de-CH"/>
          </a:p>
        </p:txBody>
      </p:sp>
      <p:sp>
        <p:nvSpPr>
          <p:cNvPr id="5" name="Datumsplatzhalter 4"/>
          <p:cNvSpPr>
            <a:spLocks noGrp="1"/>
          </p:cNvSpPr>
          <p:nvPr>
            <p:ph type="dt" idx="11"/>
          </p:nvPr>
        </p:nvSpPr>
        <p:spPr/>
        <p:txBody>
          <a:bodyPr/>
          <a:lstStyle/>
          <a:p>
            <a:fld id="{1EC66DCC-FB01-4688-B5C2-2D033D0B1949}" type="datetime1">
              <a:rPr lang="de-CH" smtClean="0"/>
              <a:t>04.05.2013</a:t>
            </a:fld>
            <a:endParaRPr lang="de-CH"/>
          </a:p>
        </p:txBody>
      </p:sp>
      <p:sp>
        <p:nvSpPr>
          <p:cNvPr id="6" name="Kopfzeilenplatzhalter 5"/>
          <p:cNvSpPr>
            <a:spLocks noGrp="1"/>
          </p:cNvSpPr>
          <p:nvPr>
            <p:ph type="hdr" sz="quarter" idx="12"/>
          </p:nvPr>
        </p:nvSpPr>
        <p:spPr/>
        <p:txBody>
          <a:bodyPr/>
          <a:lstStyle/>
          <a:p>
            <a:r>
              <a:rPr lang="de-CH" smtClean="0"/>
              <a:t>Phillipi – Apg. 16:6-40</a:t>
            </a:r>
            <a:endParaRPr lang="de-CH" dirty="0"/>
          </a:p>
        </p:txBody>
      </p:sp>
    </p:spTree>
    <p:extLst>
      <p:ext uri="{BB962C8B-B14F-4D97-AF65-F5344CB8AC3E}">
        <p14:creationId xmlns:p14="http://schemas.microsoft.com/office/powerpoint/2010/main" val="2481264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 y="663575"/>
            <a:ext cx="1350963" cy="1014413"/>
          </a:xfrm>
        </p:spPr>
      </p:sp>
      <p:sp>
        <p:nvSpPr>
          <p:cNvPr id="3" name="Notizenplatzhalter 2"/>
          <p:cNvSpPr>
            <a:spLocks noGrp="1"/>
          </p:cNvSpPr>
          <p:nvPr>
            <p:ph type="body" idx="1"/>
          </p:nvPr>
        </p:nvSpPr>
        <p:spPr/>
        <p:txBody>
          <a:bodyPr/>
          <a:lstStyle/>
          <a:p>
            <a:r>
              <a:rPr lang="de-CH" dirty="0" smtClean="0"/>
              <a:t>Folien können heruntergeladen werden.</a:t>
            </a:r>
          </a:p>
          <a:p>
            <a:endParaRPr lang="de-CH" dirty="0" smtClean="0"/>
          </a:p>
          <a:p>
            <a:r>
              <a:rPr lang="de-CH" dirty="0" smtClean="0"/>
              <a:t>Nachdenken und</a:t>
            </a:r>
            <a:r>
              <a:rPr lang="de-CH" baseline="0" dirty="0" smtClean="0"/>
              <a:t> üben:</a:t>
            </a:r>
          </a:p>
          <a:p>
            <a:pPr marL="171450" indent="-171450">
              <a:buFont typeface="Arial" pitchFamily="34" charset="0"/>
              <a:buChar char="•"/>
            </a:pPr>
            <a:r>
              <a:rPr lang="de-CH" baseline="0" dirty="0" smtClean="0"/>
              <a:t>Hören auf Gott</a:t>
            </a:r>
          </a:p>
          <a:p>
            <a:pPr marL="171450" indent="-171450">
              <a:buFont typeface="Arial" pitchFamily="34" charset="0"/>
              <a:buChar char="•"/>
            </a:pPr>
            <a:r>
              <a:rPr lang="de-CH" baseline="0" dirty="0" smtClean="0"/>
              <a:t>Dich von Gott bewegen und gebrauchen lassen</a:t>
            </a:r>
          </a:p>
          <a:p>
            <a:endParaRPr lang="de-CH" dirty="0" smtClean="0"/>
          </a:p>
          <a:p>
            <a:r>
              <a:rPr lang="de-CH" dirty="0" smtClean="0"/>
              <a:t>mit Gebet abschliessen</a:t>
            </a:r>
            <a:endParaRPr lang="de-CH" dirty="0"/>
          </a:p>
        </p:txBody>
      </p:sp>
      <p:sp>
        <p:nvSpPr>
          <p:cNvPr id="4" name="Foliennummernplatzhalter 3"/>
          <p:cNvSpPr>
            <a:spLocks noGrp="1"/>
          </p:cNvSpPr>
          <p:nvPr>
            <p:ph type="sldNum" sz="quarter" idx="10"/>
          </p:nvPr>
        </p:nvSpPr>
        <p:spPr/>
        <p:txBody>
          <a:bodyPr/>
          <a:lstStyle/>
          <a:p>
            <a:fld id="{B51343E0-F108-438C-9CE8-1E59E41C6AF0}" type="slidenum">
              <a:rPr lang="de-CH" smtClean="0"/>
              <a:t>7</a:t>
            </a:fld>
            <a:endParaRPr lang="de-CH"/>
          </a:p>
        </p:txBody>
      </p:sp>
      <p:sp>
        <p:nvSpPr>
          <p:cNvPr id="5" name="Datumsplatzhalter 4"/>
          <p:cNvSpPr>
            <a:spLocks noGrp="1"/>
          </p:cNvSpPr>
          <p:nvPr>
            <p:ph type="dt" idx="11"/>
          </p:nvPr>
        </p:nvSpPr>
        <p:spPr/>
        <p:txBody>
          <a:bodyPr/>
          <a:lstStyle/>
          <a:p>
            <a:fld id="{B982857C-086F-4EE3-8610-C1E7FA14AB9E}" type="datetime1">
              <a:rPr lang="de-CH" smtClean="0"/>
              <a:t>04.05.2013</a:t>
            </a:fld>
            <a:endParaRPr lang="de-CH"/>
          </a:p>
        </p:txBody>
      </p:sp>
      <p:sp>
        <p:nvSpPr>
          <p:cNvPr id="6" name="Kopfzeilenplatzhalter 5"/>
          <p:cNvSpPr>
            <a:spLocks noGrp="1"/>
          </p:cNvSpPr>
          <p:nvPr>
            <p:ph type="hdr" sz="quarter" idx="12"/>
          </p:nvPr>
        </p:nvSpPr>
        <p:spPr/>
        <p:txBody>
          <a:bodyPr/>
          <a:lstStyle/>
          <a:p>
            <a:r>
              <a:rPr lang="de-CH" smtClean="0"/>
              <a:t>Phillipi – Apg. 16:6-40</a:t>
            </a:r>
            <a:endParaRPr lang="de-CH" dirty="0"/>
          </a:p>
        </p:txBody>
      </p:sp>
    </p:spTree>
    <p:extLst>
      <p:ext uri="{BB962C8B-B14F-4D97-AF65-F5344CB8AC3E}">
        <p14:creationId xmlns:p14="http://schemas.microsoft.com/office/powerpoint/2010/main" val="1307616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endParaRPr lang="es-ES"/>
          </a:p>
        </p:txBody>
      </p:sp>
      <p:sp>
        <p:nvSpPr>
          <p:cNvPr id="23" name="Slide Number Placeholder 22"/>
          <p:cNvSpPr>
            <a:spLocks noGrp="1"/>
          </p:cNvSpPr>
          <p:nvPr>
            <p:ph type="sldNum" sz="quarter" idx="11"/>
          </p:nvPr>
        </p:nvSpPr>
        <p:spPr/>
        <p:txBody>
          <a:bodyPr/>
          <a:lstStyle/>
          <a:p>
            <a:fld id="{937AF819-3162-4CA3-957A-3ABA19C3E984}" type="slidenum">
              <a:rPr lang="es-ES" smtClean="0"/>
              <a:pPr/>
              <a:t>‹Nr.›</a:t>
            </a:fld>
            <a:endParaRPr lang="es-ES"/>
          </a:p>
        </p:txBody>
      </p:sp>
      <p:sp>
        <p:nvSpPr>
          <p:cNvPr id="24" name="Footer Placeholder 23"/>
          <p:cNvSpPr>
            <a:spLocks noGrp="1"/>
          </p:cNvSpPr>
          <p:nvPr>
            <p:ph type="ftr" sz="quarter" idx="12"/>
          </p:nvPr>
        </p:nvSpPr>
        <p:spPr/>
        <p:txBody>
          <a:bodyPr/>
          <a:lstStyle/>
          <a:p>
            <a:endParaRPr lang="es-E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de-DE" smtClean="0"/>
              <a:t>Titelmasterformat durch Klicken bearbeiten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9BDC63-44F8-45E3-BC3F-03EE66ABFBF1}" type="slidenum">
              <a:rPr lang="es-ES" smtClean="0"/>
              <a:pPr/>
              <a:t>‹Nr.›</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4E091B-C01C-4CB5-B5C9-729D464EF77E}" type="slidenum">
              <a:rPr lang="es-ES" smtClean="0"/>
              <a:pPr/>
              <a:t>‹Nr.›</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normAutofit/>
          </a:bodyPr>
          <a:lstStyle>
            <a:lvl1pPr>
              <a:defRPr sz="3200"/>
            </a:lvl1pPr>
            <a:lvl2pPr>
              <a:defRPr sz="2800"/>
            </a:lvl2pPr>
            <a:lvl3pPr>
              <a:defRPr sz="2800"/>
            </a:lvl3pPr>
            <a:lvl4pPr>
              <a:defRPr sz="2800"/>
            </a:lvl4pPr>
            <a:lvl5pPr>
              <a:defRPr sz="28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2" name="Date Placeholder 11"/>
          <p:cNvSpPr>
            <a:spLocks noGrp="1"/>
          </p:cNvSpPr>
          <p:nvPr>
            <p:ph type="dt" sz="half" idx="14"/>
          </p:nvPr>
        </p:nvSpPr>
        <p:spPr/>
        <p:txBody>
          <a:bodyPr/>
          <a:lstStyle/>
          <a:p>
            <a:endParaRPr lang="es-ES"/>
          </a:p>
        </p:txBody>
      </p:sp>
      <p:sp>
        <p:nvSpPr>
          <p:cNvPr id="19" name="Slide Number Placeholder 18"/>
          <p:cNvSpPr>
            <a:spLocks noGrp="1"/>
          </p:cNvSpPr>
          <p:nvPr>
            <p:ph type="sldNum" sz="quarter" idx="15"/>
          </p:nvPr>
        </p:nvSpPr>
        <p:spPr/>
        <p:txBody>
          <a:bodyPr/>
          <a:lstStyle/>
          <a:p>
            <a:fld id="{C14B6F3F-0C90-4AD5-96B3-0B7EA9DE5413}" type="slidenum">
              <a:rPr lang="es-ES" smtClean="0"/>
              <a:pPr/>
              <a:t>‹Nr.›</a:t>
            </a:fld>
            <a:endParaRPr lang="es-ES"/>
          </a:p>
        </p:txBody>
      </p:sp>
      <p:sp>
        <p:nvSpPr>
          <p:cNvPr id="21" name="Footer Placeholder 20"/>
          <p:cNvSpPr>
            <a:spLocks noGrp="1"/>
          </p:cNvSpPr>
          <p:nvPr>
            <p:ph type="ftr" sz="quarter" idx="16"/>
          </p:nvPr>
        </p:nvSpPr>
        <p:spPr/>
        <p:txBody>
          <a:bodyPr/>
          <a:lstStyle/>
          <a:p>
            <a:endParaRPr lang="es-ES"/>
          </a:p>
        </p:txBody>
      </p:sp>
      <p:sp>
        <p:nvSpPr>
          <p:cNvPr id="8" name="Title 7"/>
          <p:cNvSpPr>
            <a:spLocks noGrp="1"/>
          </p:cNvSpPr>
          <p:nvPr>
            <p:ph type="title"/>
          </p:nvPr>
        </p:nvSpPr>
        <p:spPr/>
        <p:txBody>
          <a:bodyPr/>
          <a:lstStyle/>
          <a:p>
            <a:r>
              <a:rPr lang="de-DE" smtClean="0"/>
              <a:t>Titelmasterformat durch Klicken bearbeiten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16" name="Date Placeholder 15"/>
          <p:cNvSpPr>
            <a:spLocks noGrp="1"/>
          </p:cNvSpPr>
          <p:nvPr>
            <p:ph type="dt" sz="half" idx="10"/>
          </p:nvPr>
        </p:nvSpPr>
        <p:spPr/>
        <p:txBody>
          <a:bodyPr/>
          <a:lstStyle/>
          <a:p>
            <a:endParaRPr lang="es-ES"/>
          </a:p>
        </p:txBody>
      </p:sp>
      <p:sp>
        <p:nvSpPr>
          <p:cNvPr id="20" name="Slide Number Placeholder 19"/>
          <p:cNvSpPr>
            <a:spLocks noGrp="1"/>
          </p:cNvSpPr>
          <p:nvPr>
            <p:ph type="sldNum" sz="quarter" idx="11"/>
          </p:nvPr>
        </p:nvSpPr>
        <p:spPr/>
        <p:txBody>
          <a:bodyPr/>
          <a:lstStyle/>
          <a:p>
            <a:fld id="{9EA4B3BB-50D1-4B8B-AD0A-10BD5B7BC92B}" type="slidenum">
              <a:rPr lang="es-ES" smtClean="0"/>
              <a:pPr/>
              <a:t>‹Nr.›</a:t>
            </a:fld>
            <a:endParaRPr lang="es-ES"/>
          </a:p>
        </p:txBody>
      </p:sp>
      <p:sp>
        <p:nvSpPr>
          <p:cNvPr id="21" name="Footer Placeholder 20"/>
          <p:cNvSpPr>
            <a:spLocks noGrp="1"/>
          </p:cNvSpPr>
          <p:nvPr>
            <p:ph type="ftr" sz="quarter" idx="12"/>
          </p:nvPr>
        </p:nvSpPr>
        <p:spPr/>
        <p:txBody>
          <a:bodyPr/>
          <a:lstStyle/>
          <a:p>
            <a:endParaRPr lang="es-E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de-DE" smtClean="0"/>
              <a:t>Titelmasterformat durch Klicken bearbeiten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27" name="Title 26"/>
          <p:cNvSpPr>
            <a:spLocks noGrp="1"/>
          </p:cNvSpPr>
          <p:nvPr>
            <p:ph type="title"/>
          </p:nvPr>
        </p:nvSpPr>
        <p:spPr/>
        <p:txBody>
          <a:bodyPr/>
          <a:lstStyle/>
          <a:p>
            <a:r>
              <a:rPr lang="de-DE" smtClean="0"/>
              <a:t>Titelmasterformat durch Klicken bearbeiten</a:t>
            </a:r>
            <a:endParaRPr lang="en-US" dirty="0"/>
          </a:p>
        </p:txBody>
      </p:sp>
      <p:sp>
        <p:nvSpPr>
          <p:cNvPr id="20" name="Date Placeholder 19"/>
          <p:cNvSpPr>
            <a:spLocks noGrp="1"/>
          </p:cNvSpPr>
          <p:nvPr>
            <p:ph type="dt" sz="half" idx="15"/>
          </p:nvPr>
        </p:nvSpPr>
        <p:spPr/>
        <p:txBody>
          <a:bodyPr/>
          <a:lstStyle/>
          <a:p>
            <a:endParaRPr lang="es-ES"/>
          </a:p>
        </p:txBody>
      </p:sp>
      <p:sp>
        <p:nvSpPr>
          <p:cNvPr id="25" name="Slide Number Placeholder 24"/>
          <p:cNvSpPr>
            <a:spLocks noGrp="1"/>
          </p:cNvSpPr>
          <p:nvPr>
            <p:ph type="sldNum" sz="quarter" idx="16"/>
          </p:nvPr>
        </p:nvSpPr>
        <p:spPr/>
        <p:txBody>
          <a:bodyPr/>
          <a:lstStyle/>
          <a:p>
            <a:fld id="{38A7943C-C5A5-4404-9C11-ED0AB32C497A}" type="slidenum">
              <a:rPr lang="es-ES" smtClean="0"/>
              <a:pPr/>
              <a:t>‹Nr.›</a:t>
            </a:fld>
            <a:endParaRPr lang="es-ES"/>
          </a:p>
        </p:txBody>
      </p:sp>
      <p:sp>
        <p:nvSpPr>
          <p:cNvPr id="26" name="Footer Placeholder 25"/>
          <p:cNvSpPr>
            <a:spLocks noGrp="1"/>
          </p:cNvSpPr>
          <p:nvPr>
            <p:ph type="ftr" sz="quarter" idx="17"/>
          </p:nvPr>
        </p:nvSpPr>
        <p:spPr/>
        <p:txBody>
          <a:bodyPr/>
          <a:lstStyle/>
          <a:p>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30" name="Title 29"/>
          <p:cNvSpPr>
            <a:spLocks noGrp="1"/>
          </p:cNvSpPr>
          <p:nvPr>
            <p:ph type="title"/>
          </p:nvPr>
        </p:nvSpPr>
        <p:spPr/>
        <p:txBody>
          <a:bodyPr/>
          <a:lstStyle/>
          <a:p>
            <a:r>
              <a:rPr lang="de-DE" smtClean="0"/>
              <a:t>Titelmasterformat durch Klicken bearbeiten</a:t>
            </a:r>
            <a:endParaRPr lang="en-US"/>
          </a:p>
        </p:txBody>
      </p:sp>
      <p:sp>
        <p:nvSpPr>
          <p:cNvPr id="20" name="Date Placeholder 19"/>
          <p:cNvSpPr>
            <a:spLocks noGrp="1"/>
          </p:cNvSpPr>
          <p:nvPr>
            <p:ph type="dt" sz="half" idx="16"/>
          </p:nvPr>
        </p:nvSpPr>
        <p:spPr/>
        <p:txBody>
          <a:bodyPr/>
          <a:lstStyle/>
          <a:p>
            <a:endParaRPr lang="es-ES"/>
          </a:p>
        </p:txBody>
      </p:sp>
      <p:sp>
        <p:nvSpPr>
          <p:cNvPr id="24" name="Slide Number Placeholder 23"/>
          <p:cNvSpPr>
            <a:spLocks noGrp="1"/>
          </p:cNvSpPr>
          <p:nvPr>
            <p:ph type="sldNum" sz="quarter" idx="17"/>
          </p:nvPr>
        </p:nvSpPr>
        <p:spPr/>
        <p:txBody>
          <a:bodyPr/>
          <a:lstStyle/>
          <a:p>
            <a:fld id="{78E17FEC-0117-47CF-A8B7-85C1EC95073A}" type="slidenum">
              <a:rPr lang="es-ES" smtClean="0"/>
              <a:pPr/>
              <a:t>‹Nr.›</a:t>
            </a:fld>
            <a:endParaRPr lang="es-ES"/>
          </a:p>
        </p:txBody>
      </p:sp>
      <p:sp>
        <p:nvSpPr>
          <p:cNvPr id="29" name="Footer Placeholder 28"/>
          <p:cNvSpPr>
            <a:spLocks noGrp="1"/>
          </p:cNvSpPr>
          <p:nvPr>
            <p:ph type="ftr" sz="quarter" idx="18"/>
          </p:nvPr>
        </p:nvSpPr>
        <p:spPr/>
        <p:txBody>
          <a:bodyPr/>
          <a:lstStyle/>
          <a:p>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endParaRPr lang="es-ES"/>
          </a:p>
        </p:txBody>
      </p:sp>
      <p:sp>
        <p:nvSpPr>
          <p:cNvPr id="14" name="Slide Number Placeholder 13"/>
          <p:cNvSpPr>
            <a:spLocks noGrp="1"/>
          </p:cNvSpPr>
          <p:nvPr>
            <p:ph type="sldNum" sz="quarter" idx="11"/>
          </p:nvPr>
        </p:nvSpPr>
        <p:spPr/>
        <p:txBody>
          <a:bodyPr/>
          <a:lstStyle/>
          <a:p>
            <a:fld id="{D66581AD-8541-4FA1-8BAB-137C1CCCA468}" type="slidenum">
              <a:rPr lang="es-ES" smtClean="0"/>
              <a:pPr/>
              <a:t>‹Nr.›</a:t>
            </a:fld>
            <a:endParaRPr lang="es-ES"/>
          </a:p>
        </p:txBody>
      </p:sp>
      <p:sp>
        <p:nvSpPr>
          <p:cNvPr id="18" name="Footer Placeholder 17"/>
          <p:cNvSpPr>
            <a:spLocks noGrp="1"/>
          </p:cNvSpPr>
          <p:nvPr>
            <p:ph type="ftr" sz="quarter" idx="12"/>
          </p:nvPr>
        </p:nvSpPr>
        <p:spPr/>
        <p:txBody>
          <a:bodyPr/>
          <a:lstStyle/>
          <a:p>
            <a:endParaRPr lang="es-ES"/>
          </a:p>
        </p:txBody>
      </p:sp>
      <p:sp>
        <p:nvSpPr>
          <p:cNvPr id="15" name="Title 14"/>
          <p:cNvSpPr>
            <a:spLocks noGrp="1"/>
          </p:cNvSpPr>
          <p:nvPr>
            <p:ph type="title"/>
          </p:nvPr>
        </p:nvSpPr>
        <p:spPr/>
        <p:txBody>
          <a:bodyPr/>
          <a:lstStyle/>
          <a:p>
            <a:r>
              <a:rPr lang="de-DE" smtClean="0"/>
              <a:t>Titelmasterformat durch Klicken bearbeiten</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endParaRPr lang="es-ES"/>
          </a:p>
        </p:txBody>
      </p:sp>
      <p:sp>
        <p:nvSpPr>
          <p:cNvPr id="12" name="Slide Number Placeholder 11"/>
          <p:cNvSpPr>
            <a:spLocks noGrp="1"/>
          </p:cNvSpPr>
          <p:nvPr>
            <p:ph type="sldNum" sz="quarter" idx="11"/>
          </p:nvPr>
        </p:nvSpPr>
        <p:spPr/>
        <p:txBody>
          <a:bodyPr/>
          <a:lstStyle/>
          <a:p>
            <a:fld id="{5578572C-42D5-45D8-80AF-8582DC1256CA}" type="slidenum">
              <a:rPr lang="es-ES" smtClean="0"/>
              <a:pPr/>
              <a:t>‹Nr.›</a:t>
            </a:fld>
            <a:endParaRPr lang="es-ES"/>
          </a:p>
        </p:txBody>
      </p:sp>
      <p:sp>
        <p:nvSpPr>
          <p:cNvPr id="13" name="Footer Placeholder 12"/>
          <p:cNvSpPr>
            <a:spLocks noGrp="1"/>
          </p:cNvSpPr>
          <p:nvPr>
            <p:ph type="ftr" sz="quarter" idx="12"/>
          </p:nvPr>
        </p:nvSpPr>
        <p:spPr/>
        <p:txBody>
          <a:bodyPr/>
          <a:lstStyle/>
          <a:p>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de-DE" smtClean="0"/>
              <a:t>Titelmasterformat durch Klicken bearbeiten</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3" name="Date Placeholder 12"/>
          <p:cNvSpPr>
            <a:spLocks noGrp="1"/>
          </p:cNvSpPr>
          <p:nvPr>
            <p:ph type="dt" sz="half" idx="15"/>
          </p:nvPr>
        </p:nvSpPr>
        <p:spPr/>
        <p:txBody>
          <a:bodyPr/>
          <a:lstStyle/>
          <a:p>
            <a:endParaRPr lang="es-ES"/>
          </a:p>
        </p:txBody>
      </p:sp>
      <p:sp>
        <p:nvSpPr>
          <p:cNvPr id="18" name="Slide Number Placeholder 17"/>
          <p:cNvSpPr>
            <a:spLocks noGrp="1"/>
          </p:cNvSpPr>
          <p:nvPr>
            <p:ph type="sldNum" sz="quarter" idx="16"/>
          </p:nvPr>
        </p:nvSpPr>
        <p:spPr/>
        <p:txBody>
          <a:bodyPr/>
          <a:lstStyle/>
          <a:p>
            <a:fld id="{684FB9A5-B355-4C70-B96F-ADD80FECA110}" type="slidenum">
              <a:rPr lang="es-ES" smtClean="0"/>
              <a:pPr/>
              <a:t>‹Nr.›</a:t>
            </a:fld>
            <a:endParaRPr lang="es-ES"/>
          </a:p>
        </p:txBody>
      </p:sp>
      <p:sp>
        <p:nvSpPr>
          <p:cNvPr id="20" name="Footer Placeholder 19"/>
          <p:cNvSpPr>
            <a:spLocks noGrp="1"/>
          </p:cNvSpPr>
          <p:nvPr>
            <p:ph type="ftr" sz="quarter" idx="17"/>
          </p:nvPr>
        </p:nvSpPr>
        <p:spPr/>
        <p:txBody>
          <a:bodyPr/>
          <a:lstStyle/>
          <a:p>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de-DE" smtClean="0"/>
              <a:t>Textmasterformat bearbeiten</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de-DE" smtClean="0"/>
              <a:t>Titelmasterformat durch Klicken bearbeiten</a:t>
            </a:r>
            <a:endParaRPr lang="en-US" dirty="0"/>
          </a:p>
        </p:txBody>
      </p:sp>
      <p:sp>
        <p:nvSpPr>
          <p:cNvPr id="13" name="Date Placeholder 12"/>
          <p:cNvSpPr>
            <a:spLocks noGrp="1"/>
          </p:cNvSpPr>
          <p:nvPr>
            <p:ph type="dt" sz="half" idx="14"/>
          </p:nvPr>
        </p:nvSpPr>
        <p:spPr/>
        <p:txBody>
          <a:bodyPr/>
          <a:lstStyle/>
          <a:p>
            <a:endParaRPr lang="es-ES"/>
          </a:p>
        </p:txBody>
      </p:sp>
      <p:sp>
        <p:nvSpPr>
          <p:cNvPr id="20" name="Slide Number Placeholder 19"/>
          <p:cNvSpPr>
            <a:spLocks noGrp="1"/>
          </p:cNvSpPr>
          <p:nvPr>
            <p:ph type="sldNum" sz="quarter" idx="15"/>
          </p:nvPr>
        </p:nvSpPr>
        <p:spPr/>
        <p:txBody>
          <a:bodyPr/>
          <a:lstStyle/>
          <a:p>
            <a:fld id="{D1077B57-D4A7-4102-AC23-7799902AFABF}" type="slidenum">
              <a:rPr lang="es-ES" smtClean="0"/>
              <a:pPr/>
              <a:t>‹Nr.›</a:t>
            </a:fld>
            <a:endParaRPr lang="es-ES"/>
          </a:p>
        </p:txBody>
      </p:sp>
      <p:sp>
        <p:nvSpPr>
          <p:cNvPr id="21" name="Footer Placeholder 20"/>
          <p:cNvSpPr>
            <a:spLocks noGrp="1"/>
          </p:cNvSpPr>
          <p:nvPr>
            <p:ph type="ftr" sz="quarter" idx="16"/>
          </p:nvPr>
        </p:nvSpPr>
        <p:spPr/>
        <p:txBody>
          <a:bodyPr/>
          <a:lstStyle/>
          <a:p>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endParaRPr lang="es-E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s-E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9269124A-E76C-46AB-889D-3F59AC61C0DC}" type="slidenum">
              <a:rPr lang="es-ES" smtClean="0"/>
              <a:pPr/>
              <a:t>‹Nr.›</a:t>
            </a:fld>
            <a:endParaRPr lang="es-E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32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28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28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28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28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neuesleben.c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euesleben.ch/"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p:txBody>
          <a:bodyPr/>
          <a:lstStyle/>
          <a:p>
            <a:r>
              <a:rPr lang="de-CH" dirty="0" smtClean="0"/>
              <a:t>Apostelgeschichte 16:6-40</a:t>
            </a:r>
          </a:p>
          <a:p>
            <a:endParaRPr lang="de-CH" dirty="0"/>
          </a:p>
          <a:p>
            <a:r>
              <a:rPr lang="de-CH" dirty="0" smtClean="0"/>
              <a:t>Hansruedi Tremp</a:t>
            </a:r>
            <a:endParaRPr lang="de-CH" dirty="0"/>
          </a:p>
        </p:txBody>
      </p:sp>
      <p:sp>
        <p:nvSpPr>
          <p:cNvPr id="4" name="Titel 3"/>
          <p:cNvSpPr>
            <a:spLocks noGrp="1"/>
          </p:cNvSpPr>
          <p:nvPr>
            <p:ph type="title"/>
          </p:nvPr>
        </p:nvSpPr>
        <p:spPr/>
        <p:txBody>
          <a:bodyPr/>
          <a:lstStyle/>
          <a:p>
            <a:r>
              <a:rPr lang="de-CH" dirty="0" smtClean="0"/>
              <a:t>Philippi</a:t>
            </a:r>
            <a:endParaRPr lang="de-CH"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07" y="6261062"/>
            <a:ext cx="8382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1619672" y="6224033"/>
            <a:ext cx="5237396" cy="369332"/>
          </a:xfrm>
          <a:prstGeom prst="rect">
            <a:avLst/>
          </a:prstGeom>
          <a:noFill/>
        </p:spPr>
        <p:txBody>
          <a:bodyPr wrap="none" rtlCol="0">
            <a:spAutoFit/>
          </a:bodyPr>
          <a:lstStyle/>
          <a:p>
            <a:r>
              <a:rPr lang="de-CH" dirty="0" smtClean="0"/>
              <a:t>Download dieser Folie unter </a:t>
            </a:r>
            <a:r>
              <a:rPr lang="de-CH" dirty="0" smtClean="0">
                <a:hlinkClick r:id="rId4"/>
              </a:rPr>
              <a:t>www.neuesleben.ch</a:t>
            </a:r>
            <a:r>
              <a:rPr lang="de-CH" dirty="0" smtClean="0"/>
              <a:t> </a:t>
            </a:r>
            <a:endParaRPr lang="de-CH" dirty="0"/>
          </a:p>
        </p:txBody>
      </p:sp>
      <p:pic>
        <p:nvPicPr>
          <p:cNvPr id="8" name="Picture 1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0955" y="188640"/>
            <a:ext cx="4663533" cy="30243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7133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p:txBody>
          <a:bodyPr/>
          <a:lstStyle/>
          <a:p>
            <a:r>
              <a:rPr lang="de-CH" dirty="0" smtClean="0"/>
              <a:t>Apg. 16:6-10</a:t>
            </a:r>
          </a:p>
          <a:p>
            <a:r>
              <a:rPr lang="de-CH" dirty="0" smtClean="0"/>
              <a:t>Will ich auf Gott hören?</a:t>
            </a:r>
          </a:p>
          <a:p>
            <a:r>
              <a:rPr lang="de-CH" dirty="0" smtClean="0"/>
              <a:t>Kann ich zuhören?</a:t>
            </a:r>
          </a:p>
          <a:p>
            <a:r>
              <a:rPr lang="de-CH" dirty="0" smtClean="0"/>
              <a:t>Wie redet Gott?</a:t>
            </a:r>
          </a:p>
          <a:p>
            <a:pPr lvl="1"/>
            <a:r>
              <a:rPr lang="de-CH" dirty="0" smtClean="0"/>
              <a:t>Bibel</a:t>
            </a:r>
          </a:p>
          <a:p>
            <a:pPr lvl="1"/>
            <a:r>
              <a:rPr lang="de-CH" dirty="0" smtClean="0"/>
              <a:t>Externe Einflüsse</a:t>
            </a:r>
          </a:p>
          <a:p>
            <a:pPr lvl="1"/>
            <a:r>
              <a:rPr lang="de-CH" dirty="0" smtClean="0"/>
              <a:t>Innere Stimme</a:t>
            </a:r>
            <a:endParaRPr lang="de-CH" dirty="0"/>
          </a:p>
        </p:txBody>
      </p:sp>
      <p:sp>
        <p:nvSpPr>
          <p:cNvPr id="2" name="Titel 1"/>
          <p:cNvSpPr>
            <a:spLocks noGrp="1"/>
          </p:cNvSpPr>
          <p:nvPr>
            <p:ph type="title"/>
          </p:nvPr>
        </p:nvSpPr>
        <p:spPr/>
        <p:txBody>
          <a:bodyPr/>
          <a:lstStyle/>
          <a:p>
            <a:r>
              <a:rPr lang="de-CH" dirty="0" smtClean="0"/>
              <a:t>Jesus ruft dich</a:t>
            </a:r>
            <a:endParaRPr lang="de-CH"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5" y="2852936"/>
            <a:ext cx="3476625"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9360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p:txBody>
          <a:bodyPr/>
          <a:lstStyle/>
          <a:p>
            <a:r>
              <a:rPr lang="de-CH" dirty="0" smtClean="0"/>
              <a:t>Apg. 16:11-12</a:t>
            </a:r>
          </a:p>
          <a:p>
            <a:r>
              <a:rPr lang="de-CH" dirty="0" smtClean="0"/>
              <a:t>Philippi</a:t>
            </a:r>
          </a:p>
          <a:p>
            <a:pPr lvl="1"/>
            <a:r>
              <a:rPr lang="de-CH" dirty="0" smtClean="0"/>
              <a:t>Freie Stadt,</a:t>
            </a:r>
            <a:br>
              <a:rPr lang="de-CH" dirty="0" smtClean="0"/>
            </a:br>
            <a:r>
              <a:rPr lang="de-CH" dirty="0" smtClean="0"/>
              <a:t>röm. Kolonie</a:t>
            </a:r>
          </a:p>
          <a:p>
            <a:r>
              <a:rPr lang="de-CH" dirty="0" smtClean="0"/>
              <a:t>Eigene Komfortzone</a:t>
            </a:r>
          </a:p>
          <a:p>
            <a:pPr lvl="1"/>
            <a:r>
              <a:rPr lang="de-CH" dirty="0" smtClean="0"/>
              <a:t>herausbewegen</a:t>
            </a:r>
            <a:endParaRPr lang="de-CH" dirty="0"/>
          </a:p>
        </p:txBody>
      </p:sp>
      <p:sp>
        <p:nvSpPr>
          <p:cNvPr id="2" name="Titel 1"/>
          <p:cNvSpPr>
            <a:spLocks noGrp="1"/>
          </p:cNvSpPr>
          <p:nvPr>
            <p:ph type="title"/>
          </p:nvPr>
        </p:nvSpPr>
        <p:spPr/>
        <p:txBody>
          <a:bodyPr/>
          <a:lstStyle/>
          <a:p>
            <a:r>
              <a:rPr lang="de-CH" dirty="0" smtClean="0"/>
              <a:t>Jesus möchte dich bewegen</a:t>
            </a:r>
            <a:endParaRPr lang="de-CH" dirty="0"/>
          </a:p>
        </p:txBody>
      </p:sp>
      <p:pic>
        <p:nvPicPr>
          <p:cNvPr id="145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954" y="2780928"/>
            <a:ext cx="4525550" cy="37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98947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5412"/>
                                        </p:tgtEl>
                                        <p:attrNameLst>
                                          <p:attrName>style.visibility</p:attrName>
                                        </p:attrNameLst>
                                      </p:cBhvr>
                                      <p:to>
                                        <p:strVal val="visible"/>
                                      </p:to>
                                    </p:set>
                                    <p:animEffect transition="in" filter="fade">
                                      <p:cBhvr>
                                        <p:cTn id="7" dur="500"/>
                                        <p:tgtEl>
                                          <p:spTgt spid="14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5409152" y="3429000"/>
            <a:ext cx="3699351"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nhaltsplatzhalter 2"/>
          <p:cNvSpPr>
            <a:spLocks noGrp="1"/>
          </p:cNvSpPr>
          <p:nvPr>
            <p:ph sz="quarter" idx="13"/>
          </p:nvPr>
        </p:nvSpPr>
        <p:spPr/>
        <p:txBody>
          <a:bodyPr/>
          <a:lstStyle/>
          <a:p>
            <a:r>
              <a:rPr lang="de-CH" dirty="0" smtClean="0"/>
              <a:t>Apg. 16:13-15</a:t>
            </a:r>
          </a:p>
          <a:p>
            <a:r>
              <a:rPr lang="de-CH" dirty="0" smtClean="0"/>
              <a:t>2 Hauptaufgabenbereiche</a:t>
            </a:r>
          </a:p>
          <a:p>
            <a:pPr lvl="1"/>
            <a:r>
              <a:rPr lang="de-CH" dirty="0" smtClean="0"/>
              <a:t>Verkündigung des Evangeliums</a:t>
            </a:r>
          </a:p>
          <a:p>
            <a:pPr lvl="2"/>
            <a:r>
              <a:rPr lang="de-CH" dirty="0" smtClean="0"/>
              <a:t>Matt. 28:19</a:t>
            </a:r>
          </a:p>
          <a:p>
            <a:pPr lvl="1"/>
            <a:r>
              <a:rPr lang="de-CH" dirty="0" smtClean="0"/>
              <a:t>Aufbau der Gemeinde</a:t>
            </a:r>
          </a:p>
          <a:p>
            <a:pPr lvl="2"/>
            <a:r>
              <a:rPr lang="de-CH" dirty="0" smtClean="0"/>
              <a:t>Matt. 28:20</a:t>
            </a:r>
          </a:p>
          <a:p>
            <a:r>
              <a:rPr lang="de-CH" dirty="0" smtClean="0"/>
              <a:t>«Folge mir nach …»</a:t>
            </a:r>
            <a:endParaRPr lang="de-CH" dirty="0"/>
          </a:p>
        </p:txBody>
      </p:sp>
      <p:sp>
        <p:nvSpPr>
          <p:cNvPr id="2" name="Titel 1"/>
          <p:cNvSpPr>
            <a:spLocks noGrp="1"/>
          </p:cNvSpPr>
          <p:nvPr>
            <p:ph type="title"/>
          </p:nvPr>
        </p:nvSpPr>
        <p:spPr/>
        <p:txBody>
          <a:bodyPr/>
          <a:lstStyle/>
          <a:p>
            <a:r>
              <a:rPr lang="de-CH" dirty="0" smtClean="0"/>
              <a:t>Jesus hat ein Ziel mit dir</a:t>
            </a:r>
            <a:endParaRPr lang="de-CH" dirty="0"/>
          </a:p>
        </p:txBody>
      </p:sp>
    </p:spTree>
    <p:extLst>
      <p:ext uri="{BB962C8B-B14F-4D97-AF65-F5344CB8AC3E}">
        <p14:creationId xmlns:p14="http://schemas.microsoft.com/office/powerpoint/2010/main" val="37193806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p:txBody>
          <a:bodyPr/>
          <a:lstStyle/>
          <a:p>
            <a:r>
              <a:rPr lang="de-CH" dirty="0" smtClean="0"/>
              <a:t>Apg. 16:16-24</a:t>
            </a:r>
          </a:p>
          <a:p>
            <a:r>
              <a:rPr lang="de-CH" dirty="0" smtClean="0"/>
              <a:t>Widrigkeiten gehören dazu</a:t>
            </a:r>
          </a:p>
          <a:p>
            <a:r>
              <a:rPr lang="de-CH" dirty="0" smtClean="0"/>
              <a:t>geistlicher Kampf</a:t>
            </a:r>
          </a:p>
          <a:p>
            <a:pPr lvl="1"/>
            <a:r>
              <a:rPr lang="de-CH" dirty="0" smtClean="0"/>
              <a:t>Lüge</a:t>
            </a:r>
          </a:p>
          <a:p>
            <a:pPr lvl="1"/>
            <a:r>
              <a:rPr lang="de-CH" dirty="0" smtClean="0"/>
              <a:t>Einschüchterung</a:t>
            </a:r>
          </a:p>
          <a:p>
            <a:pPr lvl="1"/>
            <a:r>
              <a:rPr lang="de-CH" dirty="0" smtClean="0"/>
              <a:t>Verleumdung</a:t>
            </a:r>
          </a:p>
          <a:p>
            <a:pPr lvl="1"/>
            <a:r>
              <a:rPr lang="de-CH" dirty="0" smtClean="0"/>
              <a:t>Verführung</a:t>
            </a:r>
            <a:endParaRPr lang="de-CH" dirty="0"/>
          </a:p>
        </p:txBody>
      </p:sp>
      <p:sp>
        <p:nvSpPr>
          <p:cNvPr id="2" name="Titel 1"/>
          <p:cNvSpPr>
            <a:spLocks noGrp="1"/>
          </p:cNvSpPr>
          <p:nvPr>
            <p:ph type="title"/>
          </p:nvPr>
        </p:nvSpPr>
        <p:spPr/>
        <p:txBody>
          <a:bodyPr/>
          <a:lstStyle/>
          <a:p>
            <a:r>
              <a:rPr lang="de-CH" dirty="0" smtClean="0"/>
              <a:t>Erwarte Widerstand</a:t>
            </a:r>
            <a:endParaRPr lang="de-CH" dirty="0"/>
          </a:p>
        </p:txBody>
      </p:sp>
      <p:pic>
        <p:nvPicPr>
          <p:cNvPr id="146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090094"/>
            <a:ext cx="4578821" cy="31023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19704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6434"/>
                                        </p:tgtEl>
                                        <p:attrNameLst>
                                          <p:attrName>style.visibility</p:attrName>
                                        </p:attrNameLst>
                                      </p:cBhvr>
                                      <p:to>
                                        <p:strVal val="visible"/>
                                      </p:to>
                                    </p:set>
                                    <p:animEffect transition="in" filter="fade">
                                      <p:cBhvr>
                                        <p:cTn id="7" dur="500"/>
                                        <p:tgtEl>
                                          <p:spTgt spid="146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p:txBody>
          <a:bodyPr/>
          <a:lstStyle/>
          <a:p>
            <a:r>
              <a:rPr lang="de-CH" dirty="0" smtClean="0"/>
              <a:t>Apg. 16:25-34</a:t>
            </a:r>
          </a:p>
          <a:p>
            <a:r>
              <a:rPr lang="de-CH" dirty="0" smtClean="0"/>
              <a:t>Situationen des Schmerzes, Verlusts, Enttäuschung, Ausweglosigkeit</a:t>
            </a:r>
          </a:p>
          <a:p>
            <a:pPr lvl="1"/>
            <a:r>
              <a:rPr lang="de-CH" dirty="0" smtClean="0"/>
              <a:t>Vertrauen entgegenbringen</a:t>
            </a:r>
          </a:p>
          <a:p>
            <a:pPr lvl="1"/>
            <a:r>
              <a:rPr lang="de-CH" dirty="0" smtClean="0"/>
              <a:t>Offenes Gebet</a:t>
            </a:r>
          </a:p>
          <a:p>
            <a:pPr lvl="1"/>
            <a:r>
              <a:rPr lang="de-CH" dirty="0" smtClean="0"/>
              <a:t>Dank, Lob</a:t>
            </a:r>
          </a:p>
          <a:p>
            <a:pPr lvl="1"/>
            <a:r>
              <a:rPr lang="de-CH" dirty="0" smtClean="0"/>
              <a:t>nicht «warum» sondern «wozu»</a:t>
            </a:r>
          </a:p>
          <a:p>
            <a:r>
              <a:rPr lang="de-CH" dirty="0" smtClean="0"/>
              <a:t>geistliche Erdbeben</a:t>
            </a:r>
            <a:endParaRPr lang="de-CH" dirty="0"/>
          </a:p>
        </p:txBody>
      </p:sp>
      <p:sp>
        <p:nvSpPr>
          <p:cNvPr id="2" name="Titel 1"/>
          <p:cNvSpPr>
            <a:spLocks noGrp="1"/>
          </p:cNvSpPr>
          <p:nvPr>
            <p:ph type="title"/>
          </p:nvPr>
        </p:nvSpPr>
        <p:spPr/>
        <p:txBody>
          <a:bodyPr/>
          <a:lstStyle/>
          <a:p>
            <a:r>
              <a:rPr lang="de-CH" dirty="0" smtClean="0"/>
              <a:t>Mit Jesus kannst du überwinden</a:t>
            </a:r>
            <a:endParaRPr lang="de-CH" dirty="0"/>
          </a:p>
        </p:txBody>
      </p:sp>
      <p:pic>
        <p:nvPicPr>
          <p:cNvPr id="147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529" y="3324944"/>
            <a:ext cx="2847975" cy="3200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2578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7458"/>
                                        </p:tgtEl>
                                        <p:attrNameLst>
                                          <p:attrName>style.visibility</p:attrName>
                                        </p:attrNameLst>
                                      </p:cBhvr>
                                      <p:to>
                                        <p:strVal val="visible"/>
                                      </p:to>
                                    </p:set>
                                    <p:animEffect transition="in" filter="fade">
                                      <p:cBhvr>
                                        <p:cTn id="7" dur="500"/>
                                        <p:tgtEl>
                                          <p:spTgt spid="147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a:xfrm>
            <a:off x="1547664" y="5013176"/>
            <a:ext cx="7200800" cy="936104"/>
          </a:xfrm>
        </p:spPr>
        <p:txBody>
          <a:bodyPr/>
          <a:lstStyle/>
          <a:p>
            <a:r>
              <a:rPr lang="de-CH" sz="1400" dirty="0"/>
              <a:t>Alle Bilder waren zum Zeitpunkt der Erstellung des Foliensatzes im Internet</a:t>
            </a:r>
          </a:p>
          <a:p>
            <a:r>
              <a:rPr lang="de-CH" sz="1400" dirty="0"/>
              <a:t>frei zugänglich. Dieser Foliensatz wird nicht kommerziell eingesetzt.</a:t>
            </a:r>
          </a:p>
          <a:p>
            <a:endParaRPr lang="de-CH" sz="1400" dirty="0"/>
          </a:p>
        </p:txBody>
      </p:sp>
      <p:sp>
        <p:nvSpPr>
          <p:cNvPr id="4" name="Titel 3"/>
          <p:cNvSpPr>
            <a:spLocks noGrp="1"/>
          </p:cNvSpPr>
          <p:nvPr>
            <p:ph type="title"/>
          </p:nvPr>
        </p:nvSpPr>
        <p:spPr/>
        <p:txBody>
          <a:bodyPr/>
          <a:lstStyle/>
          <a:p>
            <a:r>
              <a:rPr lang="de-CH" sz="3200" dirty="0" smtClean="0"/>
              <a:t>Folien können unter </a:t>
            </a:r>
            <a:r>
              <a:rPr lang="de-CH" sz="3200" dirty="0" smtClean="0">
                <a:hlinkClick r:id="rId3"/>
              </a:rPr>
              <a:t>www.neuesleben.ch</a:t>
            </a:r>
            <a:r>
              <a:rPr lang="de-CH" sz="3200" dirty="0" smtClean="0"/>
              <a:t> heruntergeladen werden</a:t>
            </a:r>
            <a:endParaRPr lang="de-CH" sz="32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5157192"/>
            <a:ext cx="84137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5851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0</TotalTime>
  <Words>233</Words>
  <Application>Microsoft Office PowerPoint</Application>
  <PresentationFormat>Bildschirmpräsentation (4:3)</PresentationFormat>
  <Paragraphs>244</Paragraphs>
  <Slides>7</Slides>
  <Notes>7</Notes>
  <HiddenSlides>0</HiddenSlides>
  <MMClips>0</MMClips>
  <ScaleCrop>false</ScaleCrop>
  <HeadingPairs>
    <vt:vector size="4" baseType="variant">
      <vt:variant>
        <vt:lpstr>Design</vt:lpstr>
      </vt:variant>
      <vt:variant>
        <vt:i4>1</vt:i4>
      </vt:variant>
      <vt:variant>
        <vt:lpstr>Folientitel</vt:lpstr>
      </vt:variant>
      <vt:variant>
        <vt:i4>7</vt:i4>
      </vt:variant>
    </vt:vector>
  </HeadingPairs>
  <TitlesOfParts>
    <vt:vector size="8" baseType="lpstr">
      <vt:lpstr>Mylar</vt:lpstr>
      <vt:lpstr>Philippi</vt:lpstr>
      <vt:lpstr>Jesus ruft dich</vt:lpstr>
      <vt:lpstr>Jesus möchte dich bewegen</vt:lpstr>
      <vt:lpstr>Jesus hat ein Ziel mit dir</vt:lpstr>
      <vt:lpstr>Erwarte Widerstand</vt:lpstr>
      <vt:lpstr>Mit Jesus kannst du überwinden</vt:lpstr>
      <vt:lpstr>Folien können unter www.neuesleben.ch heruntergeladen werden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Hansruedi Tremp</cp:lastModifiedBy>
  <cp:revision>896</cp:revision>
  <cp:lastPrinted>2013-05-04T14:54:30Z</cp:lastPrinted>
  <dcterms:created xsi:type="dcterms:W3CDTF">2010-05-23T14:28:12Z</dcterms:created>
  <dcterms:modified xsi:type="dcterms:W3CDTF">2013-05-04T14:54:57Z</dcterms:modified>
</cp:coreProperties>
</file>